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  <p:sldMasterId id="2147483670" r:id="rId2"/>
    <p:sldMasterId id="2147483719" r:id="rId3"/>
    <p:sldMasterId id="2147483809" r:id="rId4"/>
  </p:sldMasterIdLst>
  <p:notesMasterIdLst>
    <p:notesMasterId r:id="rId84"/>
  </p:notesMasterIdLst>
  <p:handoutMasterIdLst>
    <p:handoutMasterId r:id="rId85"/>
  </p:handoutMasterIdLst>
  <p:sldIdLst>
    <p:sldId id="10345" r:id="rId5"/>
    <p:sldId id="10645" r:id="rId6"/>
    <p:sldId id="10646" r:id="rId7"/>
    <p:sldId id="10647" r:id="rId8"/>
    <p:sldId id="10509" r:id="rId9"/>
    <p:sldId id="10510" r:id="rId10"/>
    <p:sldId id="10517" r:id="rId11"/>
    <p:sldId id="10523" r:id="rId12"/>
    <p:sldId id="10519" r:id="rId13"/>
    <p:sldId id="10520" r:id="rId14"/>
    <p:sldId id="10521" r:id="rId15"/>
    <p:sldId id="10522" r:id="rId16"/>
    <p:sldId id="10511" r:id="rId17"/>
    <p:sldId id="10465" r:id="rId18"/>
    <p:sldId id="10466" r:id="rId19"/>
    <p:sldId id="10496" r:id="rId20"/>
    <p:sldId id="10467" r:id="rId21"/>
    <p:sldId id="10469" r:id="rId22"/>
    <p:sldId id="10676" r:id="rId23"/>
    <p:sldId id="10677" r:id="rId24"/>
    <p:sldId id="10715" r:id="rId25"/>
    <p:sldId id="10678" r:id="rId26"/>
    <p:sldId id="10717" r:id="rId27"/>
    <p:sldId id="10718" r:id="rId28"/>
    <p:sldId id="10719" r:id="rId29"/>
    <p:sldId id="10722" r:id="rId30"/>
    <p:sldId id="10514" r:id="rId31"/>
    <p:sldId id="10515" r:id="rId32"/>
    <p:sldId id="10524" r:id="rId33"/>
    <p:sldId id="10703" r:id="rId34"/>
    <p:sldId id="10704" r:id="rId35"/>
    <p:sldId id="10705" r:id="rId36"/>
    <p:sldId id="10706" r:id="rId37"/>
    <p:sldId id="10527" r:id="rId38"/>
    <p:sldId id="10637" r:id="rId39"/>
    <p:sldId id="10444" r:id="rId40"/>
    <p:sldId id="10666" r:id="rId41"/>
    <p:sldId id="10639" r:id="rId42"/>
    <p:sldId id="10667" r:id="rId43"/>
    <p:sldId id="10479" r:id="rId44"/>
    <p:sldId id="10480" r:id="rId45"/>
    <p:sldId id="10378" r:id="rId46"/>
    <p:sldId id="10707" r:id="rId47"/>
    <p:sldId id="10708" r:id="rId48"/>
    <p:sldId id="10709" r:id="rId49"/>
    <p:sldId id="10498" r:id="rId50"/>
    <p:sldId id="10710" r:id="rId51"/>
    <p:sldId id="10711" r:id="rId52"/>
    <p:sldId id="10712" r:id="rId53"/>
    <p:sldId id="10713" r:id="rId54"/>
    <p:sldId id="10723" r:id="rId55"/>
    <p:sldId id="10714" r:id="rId56"/>
    <p:sldId id="10724" r:id="rId57"/>
    <p:sldId id="10483" r:id="rId58"/>
    <p:sldId id="10652" r:id="rId59"/>
    <p:sldId id="10653" r:id="rId60"/>
    <p:sldId id="10654" r:id="rId61"/>
    <p:sldId id="10655" r:id="rId62"/>
    <p:sldId id="10656" r:id="rId63"/>
    <p:sldId id="10484" r:id="rId64"/>
    <p:sldId id="10485" r:id="rId65"/>
    <p:sldId id="10532" r:id="rId66"/>
    <p:sldId id="10534" r:id="rId67"/>
    <p:sldId id="10544" r:id="rId68"/>
    <p:sldId id="10638" r:id="rId69"/>
    <p:sldId id="10720" r:id="rId70"/>
    <p:sldId id="10721" r:id="rId71"/>
    <p:sldId id="10644" r:id="rId72"/>
    <p:sldId id="10651" r:id="rId73"/>
    <p:sldId id="10643" r:id="rId74"/>
    <p:sldId id="10545" r:id="rId75"/>
    <p:sldId id="10487" r:id="rId76"/>
    <p:sldId id="10488" r:id="rId77"/>
    <p:sldId id="10490" r:id="rId78"/>
    <p:sldId id="10725" r:id="rId79"/>
    <p:sldId id="10318" r:id="rId80"/>
    <p:sldId id="10319" r:id="rId81"/>
    <p:sldId id="10320" r:id="rId82"/>
    <p:sldId id="10497" r:id="rId83"/>
  </p:sldIdLst>
  <p:sldSz cx="12192000" cy="6858000"/>
  <p:notesSz cx="6858000" cy="9144000"/>
  <p:custDataLst>
    <p:tags r:id="rId8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10345"/>
            <p14:sldId id="10645"/>
            <p14:sldId id="10646"/>
            <p14:sldId id="10647"/>
            <p14:sldId id="10509"/>
            <p14:sldId id="10510"/>
            <p14:sldId id="10517"/>
            <p14:sldId id="10523"/>
            <p14:sldId id="10519"/>
            <p14:sldId id="10520"/>
            <p14:sldId id="10521"/>
            <p14:sldId id="10522"/>
            <p14:sldId id="10511"/>
            <p14:sldId id="10465"/>
            <p14:sldId id="10466"/>
            <p14:sldId id="10496"/>
            <p14:sldId id="10467"/>
            <p14:sldId id="10469"/>
            <p14:sldId id="10676"/>
            <p14:sldId id="10677"/>
            <p14:sldId id="10715"/>
            <p14:sldId id="10678"/>
            <p14:sldId id="10717"/>
            <p14:sldId id="10718"/>
            <p14:sldId id="10719"/>
            <p14:sldId id="10722"/>
            <p14:sldId id="10514"/>
            <p14:sldId id="10515"/>
            <p14:sldId id="10524"/>
            <p14:sldId id="10703"/>
            <p14:sldId id="10704"/>
            <p14:sldId id="10705"/>
            <p14:sldId id="10706"/>
            <p14:sldId id="10527"/>
            <p14:sldId id="10637"/>
            <p14:sldId id="10444"/>
            <p14:sldId id="10666"/>
            <p14:sldId id="10639"/>
            <p14:sldId id="10667"/>
            <p14:sldId id="10479"/>
            <p14:sldId id="10480"/>
            <p14:sldId id="10378"/>
            <p14:sldId id="10707"/>
            <p14:sldId id="10708"/>
            <p14:sldId id="10709"/>
            <p14:sldId id="10498"/>
            <p14:sldId id="10710"/>
            <p14:sldId id="10711"/>
            <p14:sldId id="10712"/>
            <p14:sldId id="10713"/>
            <p14:sldId id="10723"/>
            <p14:sldId id="10714"/>
            <p14:sldId id="10724"/>
            <p14:sldId id="10483"/>
            <p14:sldId id="10652"/>
            <p14:sldId id="10653"/>
            <p14:sldId id="10654"/>
            <p14:sldId id="10655"/>
            <p14:sldId id="10656"/>
            <p14:sldId id="10484"/>
            <p14:sldId id="10485"/>
            <p14:sldId id="10532"/>
            <p14:sldId id="10534"/>
            <p14:sldId id="10544"/>
            <p14:sldId id="10638"/>
            <p14:sldId id="10720"/>
            <p14:sldId id="10721"/>
            <p14:sldId id="10644"/>
            <p14:sldId id="10651"/>
            <p14:sldId id="10643"/>
            <p14:sldId id="10545"/>
            <p14:sldId id="10487"/>
            <p14:sldId id="10488"/>
            <p14:sldId id="10490"/>
            <p14:sldId id="10725"/>
            <p14:sldId id="10318"/>
            <p14:sldId id="10319"/>
            <p14:sldId id="10320"/>
            <p14:sldId id="10497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1" pos="3296" userDrawn="1">
          <p15:clr>
            <a:srgbClr val="A4A3A4"/>
          </p15:clr>
        </p15:guide>
        <p15:guide id="2" orient="horz" pos="890" userDrawn="1">
          <p15:clr>
            <a:srgbClr val="A4A3A4"/>
          </p15:clr>
        </p15:guide>
        <p15:guide id="3" orient="horz" pos="1548" userDrawn="1">
          <p15:clr>
            <a:srgbClr val="A4A3A4"/>
          </p15:clr>
        </p15:guide>
        <p15:guide id="4" orient="horz" pos="3158" userDrawn="1">
          <p15:clr>
            <a:srgbClr val="A4A3A4"/>
          </p15:clr>
        </p15:guide>
        <p15:guide id="5" pos="2116" userDrawn="1">
          <p15:clr>
            <a:srgbClr val="A4A3A4"/>
          </p15:clr>
        </p15:guide>
        <p15:guide id="6" pos="4067" userDrawn="1">
          <p15:clr>
            <a:srgbClr val="A4A3A4"/>
          </p15:clr>
        </p15:guide>
        <p15:guide id="7" pos="5995" userDrawn="1">
          <p15:clr>
            <a:srgbClr val="A4A3A4"/>
          </p15:clr>
        </p15:guide>
        <p15:guide id="8" pos="5265" userDrawn="1">
          <p15:clr>
            <a:srgbClr val="A4A3A4"/>
          </p15:clr>
        </p15:guide>
        <p15:guide id="9" pos="2275" userDrawn="1">
          <p15:clr>
            <a:srgbClr val="A4A3A4"/>
          </p15:clr>
        </p15:guide>
        <p15:guide id="10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1F0F"/>
    <a:srgbClr val="FFFFFF"/>
    <a:srgbClr val="CC7AB0"/>
    <a:srgbClr val="5EBEC2"/>
    <a:srgbClr val="FF8946"/>
    <a:srgbClr val="0E2B63"/>
    <a:srgbClr val="DBE9FC"/>
    <a:srgbClr val="96AFD2"/>
    <a:srgbClr val="FFE7CD"/>
    <a:srgbClr val="D7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8" autoAdjust="0"/>
    <p:restoredTop sz="89301" autoAdjust="0"/>
  </p:normalViewPr>
  <p:slideViewPr>
    <p:cSldViewPr snapToGrid="0" showGuides="1">
      <p:cViewPr varScale="1">
        <p:scale>
          <a:sx n="144" d="100"/>
          <a:sy n="144" d="100"/>
        </p:scale>
        <p:origin x="676" y="76"/>
      </p:cViewPr>
      <p:guideLst>
        <p:guide pos="3296"/>
        <p:guide orient="horz" pos="890"/>
        <p:guide orient="horz" pos="1548"/>
        <p:guide orient="horz" pos="3158"/>
        <p:guide pos="2116"/>
        <p:guide pos="4067"/>
        <p:guide pos="5995"/>
        <p:guide pos="5265"/>
        <p:guide pos="2275"/>
        <p:guide pos="3940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320"/>
    </p:cViewPr>
  </p:sorterViewPr>
  <p:notesViewPr>
    <p:cSldViewPr snapToGrid="0">
      <p:cViewPr varScale="1">
        <p:scale>
          <a:sx n="87" d="100"/>
          <a:sy n="87" d="100"/>
        </p:scale>
        <p:origin x="297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2025/10/5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B131-4498-C781-84C1-584C6089C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971648-E3BB-9286-CBF1-7596921A0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0F76F3-F80A-7BDF-614F-105A41F7D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B1652F-A555-E055-75FE-D526779AE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FB6C25-FFE4-4126-ADF1-3137FE8DB2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73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F7B6A-EA06-D55E-46FC-3E0790975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087CED-7958-2C0E-F29D-90BEC262E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1F257E-23E9-D0F9-7CA3-34EE020B0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CBD3F8-C9C3-5DFC-A4BB-849F44579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632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472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7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D9B6C-C719-6FD0-97F9-3188BCEF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FFAF22-CD30-CD2D-F9E9-A9C354595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0AE2CD-92D2-CB4E-E60C-102F8C816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7F6C29-46CB-7FD2-6837-C12B35B0C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303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835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357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8EA8E-E254-2A3D-4065-70B313D8C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BDBFB1-EF13-01B6-6BE7-691016EFA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240166-218F-633A-D4D5-5BC632C9A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7CF83B-9BAF-BC26-4D60-E073DF9D4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446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B8516-866A-A310-D9F4-5498BA51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70DA0-A788-3D96-841B-1520F30A2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5C3610-BA54-8C64-66F6-F5DF755EB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21E650-8BEF-FF3B-7F5F-DDCDB8953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100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98BA8-4D1E-9583-BCCB-01343DC18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1C7B09-EEF7-7979-7E8B-06060C644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44CCDE-4BAF-3F0D-0887-B7B2B1BB4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5E60A0-F466-93D9-14C9-BC8AE1203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39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C48DA-555A-3510-D7CA-FA0518A9F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BCD791-8F69-54FB-0CDA-A4412E86F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6E85B9-DEFC-9B24-CD2B-775537561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84FDE6-D877-B348-3647-ACCC6B55C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944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13BF-9C4B-F669-FE81-F6022333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CF1324-4A30-1286-F507-10BC3DC7E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30353C-3824-D235-C06B-C0F581D1B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634141-6D1E-3FDF-7437-2AE6177B0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96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8F7C4-EA34-79CD-968B-5EB7DBF0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997ABE-8260-DE82-FECA-893B94F64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267D1E-74FB-919D-B756-F4EED242A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F0A782-4899-DE76-AF8A-ABDD24C673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638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EF66B-5B3D-EB7A-9ADB-5E5AA4F2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5D4C98-7647-6D30-F86E-99C449AE6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B21A1C-B2B4-62D3-5808-B07619724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166607-66AD-1DC1-5069-701BA9F4A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144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AA04-0CCE-03DC-2CCE-44D1B771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436B31-1410-FC1B-D57C-B352161A6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029CFE-C6D6-E87E-1BBE-387A848B9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9B30A4-9165-DE79-1F22-66E84033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07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2C18-82A8-EC93-D95D-D34F1AFE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29A056-5F7A-D1C5-12F5-E7CE544A6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E16814-2017-C936-D698-11D33F047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29DD83-6B24-2EE3-4D75-D173BBF18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74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4AF32-E352-7B19-DF06-942A463D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DA0414-98F3-AB3C-B192-68B7E7436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F80190-7B25-913B-6C2C-3D831EFF8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4069E2-EC4B-E73F-DA83-B15DA429E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08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6C8B7-4CB1-52B4-A297-01EF122F5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0D4634-7581-AD31-0C37-13FAEA91C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4F8F4E-C62C-134C-D5A6-43EE2AE70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E283D4-2CF3-5C34-A4B2-12B1A0030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471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4669C-D418-93F8-7644-858795A03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F92848-D10D-68E7-AB32-3E7FAC11B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ECEC97-056D-0A50-E3D5-E352B68C3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FEA97E-260F-2848-DE44-6E9767D61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3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877BC-7D26-DB4C-0A9A-2A51A4A7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D34974-9CE0-F1AE-F990-6E8024B79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181F22-969D-DF7B-14D4-C7B549AF9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87A69A-C168-3A16-9B8C-16B09B546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69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EA61D-1F4E-7AFF-43DD-42EED680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0B23DA-871A-8EBB-6C96-4656C39C2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14D3F9-118E-0743-8026-2100EAAFE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A1193-7442-80BB-6A4B-50CCB11C1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55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燃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839244"/>
            <a:ext cx="12192000" cy="0"/>
          </a:xfrm>
          <a:prstGeom prst="line">
            <a:avLst/>
          </a:prstGeom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8992604" y="13135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智能燃烧</a:t>
            </a:r>
          </a:p>
        </p:txBody>
      </p:sp>
      <p:pic>
        <p:nvPicPr>
          <p:cNvPr id="15" name="图形 14" descr="火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793" y="129381"/>
            <a:ext cx="675701" cy="67570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768" y="106968"/>
            <a:ext cx="1027030" cy="7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83349" y="209076"/>
            <a:ext cx="4679596" cy="552450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dirty="0"/>
              <a:t>单击此处编辑母版文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3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9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4458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419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01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7030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596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095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803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1715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2025/10/5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31363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26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3" r:id="rId12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6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8"/>
        </a:buBlip>
        <a:defRPr sz="24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8"/>
        </a:buBlip>
        <a:defRPr sz="20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8"/>
        </a:buBlip>
        <a:defRPr sz="18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68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11" Type="http://schemas.openxmlformats.org/officeDocument/2006/relationships/image" Target="../media/image37.png"/><Relationship Id="rId5" Type="http://schemas.openxmlformats.org/officeDocument/2006/relationships/image" Target="../media/image27.png"/><Relationship Id="rId10" Type="http://schemas.openxmlformats.org/officeDocument/2006/relationships/image" Target="../media/image36.jpeg"/><Relationship Id="rId4" Type="http://schemas.openxmlformats.org/officeDocument/2006/relationships/image" Target="../media/image25.jpe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1.jpe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3100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3100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Relationship Id="rId11" Type="http://schemas.openxmlformats.org/officeDocument/2006/relationships/image" Target="../media/image57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1.png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600.png"/><Relationship Id="rId7" Type="http://schemas.openxmlformats.org/officeDocument/2006/relationships/image" Target="../media/image6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0.png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68.png"/><Relationship Id="rId7" Type="http://schemas.openxmlformats.org/officeDocument/2006/relationships/image" Target="../media/image107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0.png"/><Relationship Id="rId5" Type="http://schemas.openxmlformats.org/officeDocument/2006/relationships/image" Target="../media/image10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74.png"/><Relationship Id="rId7" Type="http://schemas.openxmlformats.org/officeDocument/2006/relationships/image" Target="../media/image107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0.png"/><Relationship Id="rId5" Type="http://schemas.openxmlformats.org/officeDocument/2006/relationships/image" Target="../media/image1050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68.png"/><Relationship Id="rId7" Type="http://schemas.openxmlformats.org/officeDocument/2006/relationships/image" Target="../media/image107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0.png"/><Relationship Id="rId5" Type="http://schemas.openxmlformats.org/officeDocument/2006/relationships/image" Target="../media/image1050.png"/><Relationship Id="rId9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27.png"/><Relationship Id="rId4" Type="http://schemas.openxmlformats.org/officeDocument/2006/relationships/image" Target="../media/image25.jpe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A15B-281D-1C59-E951-6ECE481AE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A63D1B-585A-BE51-03AE-11833879C6B6}"/>
              </a:ext>
            </a:extLst>
          </p:cNvPr>
          <p:cNvSpPr txBox="1"/>
          <p:nvPr/>
        </p:nvSpPr>
        <p:spPr>
          <a:xfrm>
            <a:off x="6591" y="3694683"/>
            <a:ext cx="12192000" cy="276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复杂度控制对语言模型推理能力的影响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许志钦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上海交通大学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02F756-3B96-CC46-A2D4-96CC8736307C}" type="datetime3"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864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2025年10月5日星期日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99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CB7E6-3C39-58AC-F638-4BCC9AD38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962F9FE-A044-EDDB-CE40-BE92614E70E5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Memorization &amp; Reasoning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514B260-FE89-03E9-0A82-8B1C8B40F002}"/>
              </a:ext>
            </a:extLst>
          </p:cNvPr>
          <p:cNvCxnSpPr>
            <a:cxnSpLocks/>
          </p:cNvCxnSpPr>
          <p:nvPr/>
        </p:nvCxnSpPr>
        <p:spPr>
          <a:xfrm flipV="1">
            <a:off x="8552873" y="1582057"/>
            <a:ext cx="649184" cy="31746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BD3C74E-4785-EAD1-FAA7-1037A9D8A652}"/>
              </a:ext>
            </a:extLst>
          </p:cNvPr>
          <p:cNvCxnSpPr>
            <a:cxnSpLocks/>
          </p:cNvCxnSpPr>
          <p:nvPr/>
        </p:nvCxnSpPr>
        <p:spPr>
          <a:xfrm flipV="1">
            <a:off x="8552873" y="5952836"/>
            <a:ext cx="649184" cy="91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0BED38C-CF29-33DC-311C-36F728EBEC20}"/>
              </a:ext>
            </a:extLst>
          </p:cNvPr>
          <p:cNvSpPr/>
          <p:nvPr/>
        </p:nvSpPr>
        <p:spPr>
          <a:xfrm>
            <a:off x="9338129" y="1248268"/>
            <a:ext cx="2267858" cy="467224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25CEBB9-DCD3-1A99-BBBB-FE9A5B1EE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"/>
          <a:stretch/>
        </p:blipFill>
        <p:spPr bwMode="auto">
          <a:xfrm>
            <a:off x="3708915" y="1400798"/>
            <a:ext cx="1893600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885BF0F-6DB4-94FA-27B6-53D6A11DA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9"/>
          <a:stretch/>
        </p:blipFill>
        <p:spPr bwMode="auto">
          <a:xfrm>
            <a:off x="878115" y="1400629"/>
            <a:ext cx="1892029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F074781-225B-FCA6-FB25-C4376EDA4B41}"/>
              </a:ext>
            </a:extLst>
          </p:cNvPr>
          <p:cNvSpPr txBox="1"/>
          <p:nvPr/>
        </p:nvSpPr>
        <p:spPr>
          <a:xfrm>
            <a:off x="192314" y="819694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7FC4C00-6EFE-3B99-EB11-7FC7BFF0839E}"/>
              </a:ext>
            </a:extLst>
          </p:cNvPr>
          <p:cNvSpPr txBox="1"/>
          <p:nvPr/>
        </p:nvSpPr>
        <p:spPr>
          <a:xfrm>
            <a:off x="3566885" y="828534"/>
            <a:ext cx="226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6CD784-C696-83F3-4995-A4A078EB47EA}"/>
              </a:ext>
            </a:extLst>
          </p:cNvPr>
          <p:cNvSpPr txBox="1"/>
          <p:nvPr/>
        </p:nvSpPr>
        <p:spPr>
          <a:xfrm>
            <a:off x="6700333" y="3918569"/>
            <a:ext cx="176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Isaac Newton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1643-1727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03657B0-816B-04D7-476F-C8380695F4EE}"/>
              </a:ext>
            </a:extLst>
          </p:cNvPr>
          <p:cNvSpPr txBox="1"/>
          <p:nvPr/>
        </p:nvSpPr>
        <p:spPr>
          <a:xfrm>
            <a:off x="6426200" y="825038"/>
            <a:ext cx="226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Reasoning+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21AEE4-767E-3590-44DF-7A6B789B9108}"/>
              </a:ext>
            </a:extLst>
          </p:cNvPr>
          <p:cNvSpPr txBox="1"/>
          <p:nvPr/>
        </p:nvSpPr>
        <p:spPr>
          <a:xfrm>
            <a:off x="306438" y="3922012"/>
            <a:ext cx="3048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Tycho Brahe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1546-1601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393D250-E9A4-2E48-786D-1EF4CAE1C6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116"/>
          <a:stretch/>
        </p:blipFill>
        <p:spPr>
          <a:xfrm>
            <a:off x="874035" y="4394684"/>
            <a:ext cx="1880502" cy="767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22D70112-EEA1-3B1B-45BE-37C0DDEAC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9"/>
          <a:stretch/>
        </p:blipFill>
        <p:spPr bwMode="auto">
          <a:xfrm>
            <a:off x="710995" y="5348414"/>
            <a:ext cx="2201661" cy="8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02E8F5D-A316-FCB4-BAA9-CFC3B74A4343}"/>
              </a:ext>
            </a:extLst>
          </p:cNvPr>
          <p:cNvSpPr txBox="1"/>
          <p:nvPr/>
        </p:nvSpPr>
        <p:spPr>
          <a:xfrm>
            <a:off x="3657073" y="3922012"/>
            <a:ext cx="1997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Johannes Kepler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1572-1630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9" name="Picture 4" descr="开普勒三定律 - isMethod - 博客园">
            <a:extLst>
              <a:ext uri="{FF2B5EF4-FFF2-40B4-BE49-F238E27FC236}">
                <a16:creationId xmlns:a16="http://schemas.microsoft.com/office/drawing/2014/main" id="{5ED68268-869C-69F0-FA5F-62AA42DA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559" y="4711853"/>
            <a:ext cx="2160509" cy="144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3D98196F-CE46-C3B9-1767-4E2F9CF4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74" y="1400629"/>
            <a:ext cx="1879310" cy="23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5DEC9D94-EF66-3F45-F2B2-104C88271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9"/>
          <a:stretch/>
        </p:blipFill>
        <p:spPr bwMode="auto">
          <a:xfrm>
            <a:off x="6573540" y="4718125"/>
            <a:ext cx="1979333" cy="135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Комета Галлея повертається до Землі — коли її можна побачити — фото">
            <a:extLst>
              <a:ext uri="{FF2B5EF4-FFF2-40B4-BE49-F238E27FC236}">
                <a16:creationId xmlns:a16="http://schemas.microsoft.com/office/drawing/2014/main" id="{E51A364A-0D2F-004C-A92A-55325E07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961" y="1833418"/>
            <a:ext cx="2000193" cy="138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ABF9C16-6126-2592-5598-42E4A6281093}"/>
              </a:ext>
            </a:extLst>
          </p:cNvPr>
          <p:cNvSpPr txBox="1"/>
          <p:nvPr/>
        </p:nvSpPr>
        <p:spPr>
          <a:xfrm>
            <a:off x="9482042" y="140062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哈雷彗星的发现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3B91B0D-E269-6D6C-6897-3594A4538CAD}"/>
              </a:ext>
            </a:extLst>
          </p:cNvPr>
          <p:cNvSpPr txBox="1"/>
          <p:nvPr/>
        </p:nvSpPr>
        <p:spPr>
          <a:xfrm>
            <a:off x="9425787" y="3437556"/>
            <a:ext cx="209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太空探测器的加速与轨道计算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39B4139-CE5F-32A1-8A36-B460E046AB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1961" y="4187609"/>
            <a:ext cx="1990110" cy="118464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6D66F3F1-3C25-FDE0-598E-182AD85916B2}"/>
              </a:ext>
            </a:extLst>
          </p:cNvPr>
          <p:cNvSpPr txBox="1"/>
          <p:nvPr/>
        </p:nvSpPr>
        <p:spPr>
          <a:xfrm>
            <a:off x="10246443" y="540944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319BD38-8B9C-DCC3-88C9-1F8AB923C573}"/>
              </a:ext>
            </a:extLst>
          </p:cNvPr>
          <p:cNvSpPr txBox="1"/>
          <p:nvPr/>
        </p:nvSpPr>
        <p:spPr>
          <a:xfrm>
            <a:off x="8753445" y="4052567"/>
            <a:ext cx="492443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具有广泛应用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E5D3FC-4130-DC4A-99ED-965A1FB04929}"/>
              </a:ext>
            </a:extLst>
          </p:cNvPr>
          <p:cNvSpPr txBox="1"/>
          <p:nvPr/>
        </p:nvSpPr>
        <p:spPr>
          <a:xfrm>
            <a:off x="7227129" y="5057261"/>
            <a:ext cx="95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F=ma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0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710A5-2B24-0B6F-31F0-C50200DE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CA7AFBF-BDEF-92F0-EC88-BB74CB3B8DA8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Memorization &amp; Reasoning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DFF2FB8-F12D-5193-5E70-963888166FC1}"/>
              </a:ext>
            </a:extLst>
          </p:cNvPr>
          <p:cNvSpPr/>
          <p:nvPr/>
        </p:nvSpPr>
        <p:spPr>
          <a:xfrm>
            <a:off x="10089659" y="5010706"/>
            <a:ext cx="1857747" cy="8382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5EA4F7-15F6-3082-468B-1F84A11E23D8}"/>
              </a:ext>
            </a:extLst>
          </p:cNvPr>
          <p:cNvSpPr txBox="1"/>
          <p:nvPr/>
        </p:nvSpPr>
        <p:spPr>
          <a:xfrm>
            <a:off x="6278879" y="1373475"/>
            <a:ext cx="224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325608-F4B6-712B-4B09-D1D503C5CD4C}"/>
              </a:ext>
            </a:extLst>
          </p:cNvPr>
          <p:cNvSpPr txBox="1"/>
          <p:nvPr/>
        </p:nvSpPr>
        <p:spPr>
          <a:xfrm>
            <a:off x="6278879" y="3040520"/>
            <a:ext cx="172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DF0F08-EF10-F1B2-727D-83A46690D2C5}"/>
              </a:ext>
            </a:extLst>
          </p:cNvPr>
          <p:cNvSpPr txBox="1"/>
          <p:nvPr/>
        </p:nvSpPr>
        <p:spPr>
          <a:xfrm>
            <a:off x="6284619" y="4876605"/>
            <a:ext cx="193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Reasoning+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A5E67FB-9F70-5750-A9DB-6F266450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116"/>
          <a:stretch/>
        </p:blipFill>
        <p:spPr>
          <a:xfrm>
            <a:off x="633459" y="2328302"/>
            <a:ext cx="1880502" cy="767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BB134E3C-2E02-5A5A-6230-53ECF5870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9"/>
          <a:stretch/>
        </p:blipFill>
        <p:spPr bwMode="auto">
          <a:xfrm>
            <a:off x="475381" y="3406864"/>
            <a:ext cx="2201661" cy="8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开普勒三定律 - isMethod - 博客园">
            <a:extLst>
              <a:ext uri="{FF2B5EF4-FFF2-40B4-BE49-F238E27FC236}">
                <a16:creationId xmlns:a16="http://schemas.microsoft.com/office/drawing/2014/main" id="{0970613D-C1C1-73E0-3EC6-D8BBD694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626" y="2230842"/>
            <a:ext cx="1507572" cy="100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A53C71-3783-5E99-69CE-DD6695836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9"/>
          <a:stretch/>
        </p:blipFill>
        <p:spPr bwMode="auto">
          <a:xfrm>
            <a:off x="8310626" y="4076282"/>
            <a:ext cx="1507572" cy="10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Комета Галлея повертається до Землі — коли її можна побачити — фото">
            <a:extLst>
              <a:ext uri="{FF2B5EF4-FFF2-40B4-BE49-F238E27FC236}">
                <a16:creationId xmlns:a16="http://schemas.microsoft.com/office/drawing/2014/main" id="{FA358E0E-4BA7-C572-7490-B1CFE86E8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812" y="5094206"/>
            <a:ext cx="830272" cy="67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920B7D8-5C04-6862-FDD8-90ACA8B41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0384" y="5088510"/>
            <a:ext cx="830272" cy="677542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89700EA-27B5-3209-96C4-659C918088AF}"/>
              </a:ext>
            </a:extLst>
          </p:cNvPr>
          <p:cNvCxnSpPr>
            <a:cxnSpLocks/>
          </p:cNvCxnSpPr>
          <p:nvPr/>
        </p:nvCxnSpPr>
        <p:spPr>
          <a:xfrm flipV="1">
            <a:off x="8235662" y="3316164"/>
            <a:ext cx="174980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41016F2-D7FE-57CF-2F3D-0848FD403EB8}"/>
              </a:ext>
            </a:extLst>
          </p:cNvPr>
          <p:cNvCxnSpPr>
            <a:cxnSpLocks/>
          </p:cNvCxnSpPr>
          <p:nvPr/>
        </p:nvCxnSpPr>
        <p:spPr>
          <a:xfrm>
            <a:off x="8235166" y="5189082"/>
            <a:ext cx="174980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9ECDADA-0B6C-39DA-5AB4-C83B0F47BA6C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526943" y="1604307"/>
            <a:ext cx="145852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86644-E906-577A-E079-8451C72B3F10}"/>
              </a:ext>
            </a:extLst>
          </p:cNvPr>
          <p:cNvSpPr txBox="1"/>
          <p:nvPr/>
        </p:nvSpPr>
        <p:spPr>
          <a:xfrm>
            <a:off x="9997940" y="1319747"/>
            <a:ext cx="194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 generalization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BB87F7-F488-37E0-EEF3-B4CD38F1A430}"/>
              </a:ext>
            </a:extLst>
          </p:cNvPr>
          <p:cNvSpPr txBox="1"/>
          <p:nvPr/>
        </p:nvSpPr>
        <p:spPr>
          <a:xfrm>
            <a:off x="10089659" y="2962221"/>
            <a:ext cx="1643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 more planet data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1DECE05-27DB-92F2-E31A-0A2C40101C5E}"/>
              </a:ext>
            </a:extLst>
          </p:cNvPr>
          <p:cNvSpPr txBox="1"/>
          <p:nvPr/>
        </p:nvSpPr>
        <p:spPr>
          <a:xfrm>
            <a:off x="9984969" y="4219925"/>
            <a:ext cx="19494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Widely used in many fields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45503D9-6882-69EC-62ED-B1B86D0DEE6C}"/>
              </a:ext>
            </a:extLst>
          </p:cNvPr>
          <p:cNvCxnSpPr/>
          <p:nvPr/>
        </p:nvCxnSpPr>
        <p:spPr>
          <a:xfrm>
            <a:off x="2838636" y="3270783"/>
            <a:ext cx="7551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F606547-8886-36A6-22F7-5078250E6213}"/>
              </a:ext>
            </a:extLst>
          </p:cNvPr>
          <p:cNvSpPr txBox="1"/>
          <p:nvPr/>
        </p:nvSpPr>
        <p:spPr>
          <a:xfrm>
            <a:off x="2777191" y="2883399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621A7C8-9867-0279-668F-22661A779A07}"/>
              </a:ext>
            </a:extLst>
          </p:cNvPr>
          <p:cNvGrpSpPr/>
          <p:nvPr/>
        </p:nvGrpSpPr>
        <p:grpSpPr>
          <a:xfrm>
            <a:off x="3651911" y="1696612"/>
            <a:ext cx="2024519" cy="3161635"/>
            <a:chOff x="3825187" y="2175782"/>
            <a:chExt cx="1519018" cy="2229670"/>
          </a:xfrm>
        </p:grpSpPr>
        <p:pic>
          <p:nvPicPr>
            <p:cNvPr id="5122" name="Picture 2" descr="卷积神经网络CNN原理详解_学习cnn(卷积神经网络)的原理。-CSDN博客">
              <a:extLst>
                <a:ext uri="{FF2B5EF4-FFF2-40B4-BE49-F238E27FC236}">
                  <a16:creationId xmlns:a16="http://schemas.microsoft.com/office/drawing/2014/main" id="{B24EED84-5A2E-E251-734E-BCBA475E42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9" t="10848" r="22077"/>
            <a:stretch/>
          </p:blipFill>
          <p:spPr bwMode="auto">
            <a:xfrm>
              <a:off x="3825187" y="2175782"/>
              <a:ext cx="1342806" cy="2229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8638F5D-EBF3-8868-0721-BDE4AE64A424}"/>
                </a:ext>
              </a:extLst>
            </p:cNvPr>
            <p:cNvSpPr/>
            <p:nvPr/>
          </p:nvSpPr>
          <p:spPr>
            <a:xfrm>
              <a:off x="4991780" y="2404269"/>
              <a:ext cx="352425" cy="112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0C30A2F1-2572-3ACC-242A-9481059D6114}"/>
              </a:ext>
            </a:extLst>
          </p:cNvPr>
          <p:cNvSpPr txBox="1"/>
          <p:nvPr/>
        </p:nvSpPr>
        <p:spPr>
          <a:xfrm>
            <a:off x="4241211" y="1302723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676A9EB-24FF-D1BB-09EE-5BA9D4376B20}"/>
              </a:ext>
            </a:extLst>
          </p:cNvPr>
          <p:cNvCxnSpPr>
            <a:cxnSpLocks/>
          </p:cNvCxnSpPr>
          <p:nvPr/>
        </p:nvCxnSpPr>
        <p:spPr>
          <a:xfrm flipV="1">
            <a:off x="5587980" y="1571653"/>
            <a:ext cx="690899" cy="11290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05FED0A-1A4C-AC59-6D4B-8AC94E74FAC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567680" y="3271353"/>
            <a:ext cx="711199" cy="121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A14AB66-89EC-21FB-CB6D-983994B7E4E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587980" y="3938746"/>
            <a:ext cx="696639" cy="11686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BA983CD-291B-C8E5-A253-A5C4DCB779AE}"/>
              </a:ext>
            </a:extLst>
          </p:cNvPr>
          <p:cNvSpPr txBox="1"/>
          <p:nvPr/>
        </p:nvSpPr>
        <p:spPr>
          <a:xfrm>
            <a:off x="8634723" y="4279339"/>
            <a:ext cx="95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F=ma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68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D86FF-D1FC-95C2-D816-DDE366785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786CE4F-9E7B-5A6D-1D82-12CB7F8B01FA}"/>
              </a:ext>
            </a:extLst>
          </p:cNvPr>
          <p:cNvSpPr/>
          <p:nvPr/>
        </p:nvSpPr>
        <p:spPr>
          <a:xfrm>
            <a:off x="8106311" y="2457450"/>
            <a:ext cx="2626319" cy="33178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FD394EF-0A3F-F24B-8613-5E1382FF2615}"/>
              </a:ext>
            </a:extLst>
          </p:cNvPr>
          <p:cNvSpPr/>
          <p:nvPr/>
        </p:nvSpPr>
        <p:spPr>
          <a:xfrm>
            <a:off x="1196726" y="2457450"/>
            <a:ext cx="2784397" cy="33178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3ED0AEC-12AD-B570-1664-48B344355373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Difficulty in understanding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D6319C-EFE8-9460-E427-193143531E5A}"/>
              </a:ext>
            </a:extLst>
          </p:cNvPr>
          <p:cNvSpPr txBox="1"/>
          <p:nvPr/>
        </p:nvSpPr>
        <p:spPr>
          <a:xfrm>
            <a:off x="2058206" y="1847946"/>
            <a:ext cx="1061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FADD8D-28D8-792C-129A-3DADB915725A}"/>
              </a:ext>
            </a:extLst>
          </p:cNvPr>
          <p:cNvSpPr txBox="1"/>
          <p:nvPr/>
        </p:nvSpPr>
        <p:spPr>
          <a:xfrm>
            <a:off x="8685474" y="1847946"/>
            <a:ext cx="135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Model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E1AE2BB3-1FB5-F108-C274-AF4A1EE0EEC1}"/>
              </a:ext>
            </a:extLst>
          </p:cNvPr>
          <p:cNvSpPr/>
          <p:nvPr/>
        </p:nvSpPr>
        <p:spPr>
          <a:xfrm>
            <a:off x="213033" y="841315"/>
            <a:ext cx="2111586" cy="1103086"/>
          </a:xfrm>
          <a:prstGeom prst="irregularSeal1">
            <a:avLst/>
          </a:prstGeom>
          <a:solidFill>
            <a:srgbClr val="C00000">
              <a:alpha val="50000"/>
            </a:srgb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Complex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2C07B4-FF18-199D-B9B0-30AB61F5D3AA}"/>
              </a:ext>
            </a:extLst>
          </p:cNvPr>
          <p:cNvSpPr txBox="1"/>
          <p:nvPr/>
        </p:nvSpPr>
        <p:spPr>
          <a:xfrm>
            <a:off x="4249057" y="3302021"/>
            <a:ext cx="369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Can we study one by one?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FA9A6E-1B94-A1DC-F9CC-DBA35DE4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116"/>
          <a:stretch/>
        </p:blipFill>
        <p:spPr>
          <a:xfrm>
            <a:off x="1648673" y="2949882"/>
            <a:ext cx="1880502" cy="767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A4C3292-7597-BE99-80FD-583AB3C16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9"/>
          <a:stretch/>
        </p:blipFill>
        <p:spPr bwMode="auto">
          <a:xfrm>
            <a:off x="1520409" y="4316275"/>
            <a:ext cx="2201661" cy="8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1927AA0-794F-D182-654A-DE1DA065BC07}"/>
              </a:ext>
            </a:extLst>
          </p:cNvPr>
          <p:cNvGrpSpPr/>
          <p:nvPr/>
        </p:nvGrpSpPr>
        <p:grpSpPr>
          <a:xfrm>
            <a:off x="8343255" y="2518229"/>
            <a:ext cx="2309701" cy="3161635"/>
            <a:chOff x="3825187" y="2175782"/>
            <a:chExt cx="1519018" cy="2229670"/>
          </a:xfrm>
        </p:grpSpPr>
        <p:pic>
          <p:nvPicPr>
            <p:cNvPr id="14" name="Picture 2" descr="卷积神经网络CNN原理详解_学习cnn(卷积神经网络)的原理。-CSDN博客">
              <a:extLst>
                <a:ext uri="{FF2B5EF4-FFF2-40B4-BE49-F238E27FC236}">
                  <a16:creationId xmlns:a16="http://schemas.microsoft.com/office/drawing/2014/main" id="{D40E62D0-0351-AAFA-5CFB-172A90B30B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9" t="10848" r="22077"/>
            <a:stretch/>
          </p:blipFill>
          <p:spPr bwMode="auto">
            <a:xfrm>
              <a:off x="3825187" y="2175782"/>
              <a:ext cx="1342806" cy="2229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53475DC-7507-DB48-6460-15B909BEA20E}"/>
                </a:ext>
              </a:extLst>
            </p:cNvPr>
            <p:cNvSpPr/>
            <p:nvPr/>
          </p:nvSpPr>
          <p:spPr>
            <a:xfrm>
              <a:off x="4991780" y="2404269"/>
              <a:ext cx="352425" cy="112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</p:grpSp>
      <p:sp>
        <p:nvSpPr>
          <p:cNvPr id="18" name="爆炸形: 8 pt  17">
            <a:extLst>
              <a:ext uri="{FF2B5EF4-FFF2-40B4-BE49-F238E27FC236}">
                <a16:creationId xmlns:a16="http://schemas.microsoft.com/office/drawing/2014/main" id="{E0132D87-07F8-0FB6-B263-C2B717CCBF66}"/>
              </a:ext>
            </a:extLst>
          </p:cNvPr>
          <p:cNvSpPr/>
          <p:nvPr/>
        </p:nvSpPr>
        <p:spPr>
          <a:xfrm flipH="1">
            <a:off x="9833670" y="863915"/>
            <a:ext cx="2195315" cy="1103086"/>
          </a:xfrm>
          <a:prstGeom prst="irregularSeal1">
            <a:avLst/>
          </a:prstGeom>
          <a:solidFill>
            <a:srgbClr val="C00000">
              <a:alpha val="50000"/>
            </a:srgb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Complex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7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79530-ABE0-B25E-F504-5D40E9E12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09CB9-3D9F-69F4-7730-02F7C1C5F7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82799"/>
            <a:ext cx="12192000" cy="693057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3EEEDD7-ED13-1AFC-4D8B-9FCEF25529AF}"/>
              </a:ext>
            </a:extLst>
          </p:cNvPr>
          <p:cNvSpPr txBox="1">
            <a:spLocks/>
          </p:cNvSpPr>
          <p:nvPr/>
        </p:nvSpPr>
        <p:spPr>
          <a:xfrm>
            <a:off x="0" y="3628570"/>
            <a:ext cx="12192000" cy="6930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Design a simple task to study NN.</a:t>
            </a:r>
          </a:p>
        </p:txBody>
      </p:sp>
    </p:spTree>
    <p:extLst>
      <p:ext uri="{BB962C8B-B14F-4D97-AF65-F5344CB8AC3E}">
        <p14:creationId xmlns:p14="http://schemas.microsoft.com/office/powerpoint/2010/main" val="400151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 example</a:t>
            </a:r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729880" y="1766169"/>
            <a:ext cx="11289297" cy="43432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217B06-03DC-A6A7-5E77-8A76282D4FF2}"/>
              </a:ext>
            </a:extLst>
          </p:cNvPr>
          <p:cNvSpPr txBox="1"/>
          <p:nvPr/>
        </p:nvSpPr>
        <p:spPr>
          <a:xfrm rot="5400000">
            <a:off x="6046345" y="5499332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9E3FC8-7C65-2D43-7775-37F1EC11BAE6}"/>
              </a:ext>
            </a:extLst>
          </p:cNvPr>
          <p:cNvSpPr txBox="1"/>
          <p:nvPr/>
        </p:nvSpPr>
        <p:spPr>
          <a:xfrm>
            <a:off x="106151" y="987373"/>
            <a:ext cx="12279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Try to remember these equations and do test, e.g.,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310ADC-8191-7408-9E04-38C22F7345CF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Zhiwei Wang, Yaoyu Zhang, Zhi-Qin John Xu*, Initialization is Critical to Whether Transformers Fit Composite Functions by R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easoning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66DF08-FDDC-B704-4DBD-A4A180E41228}"/>
              </a:ext>
            </a:extLst>
          </p:cNvPr>
          <p:cNvSpPr txBox="1"/>
          <p:nvPr/>
        </p:nvSpPr>
        <p:spPr>
          <a:xfrm>
            <a:off x="1051491" y="1766169"/>
            <a:ext cx="10759267" cy="374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2, 21) =27,   (2, 1, 29) =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5 , (2, 1, 50) = 56,  (1, 2, 31) = 37 , (1, 3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16) = 19,  (3, 1, 16)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19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4, 67) = 64,  (4, 1, 99) = 96 , 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2, 60)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,  (2, 3, 50) = 4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 , (4, 2, 48)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41,  </a:t>
            </a:r>
            <a:r>
              <a:rPr lang="zh-CN" altLang="en-US" sz="2000" dirty="0">
                <a:solidFill>
                  <a:srgbClr val="351F0F"/>
                </a:solidFill>
              </a:rPr>
              <a:t>(2 ,4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38) </a:t>
            </a:r>
            <a:r>
              <a:rPr lang="en-US" altLang="zh-CN" sz="2000" dirty="0">
                <a:solidFill>
                  <a:srgbClr val="351F0F"/>
                </a:solidFill>
              </a:rPr>
              <a:t>= 31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(4, 3, 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80,  </a:t>
            </a: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4, 77) = </a:t>
            </a:r>
            <a:r>
              <a:rPr lang="en-US" altLang="zh-CN" sz="2000" dirty="0">
                <a:solidFill>
                  <a:srgbClr val="351F0F"/>
                </a:solidFill>
              </a:rPr>
              <a:t>67</a:t>
            </a:r>
            <a:r>
              <a:rPr lang="zh-CN" altLang="en-US" sz="2000" dirty="0">
                <a:solidFill>
                  <a:srgbClr val="351F0F"/>
                </a:solidFill>
              </a:rPr>
              <a:t> , (1, 1, 51) = 61</a:t>
            </a:r>
            <a:r>
              <a:rPr lang="en-US" altLang="zh-CN" sz="2000" dirty="0">
                <a:solidFill>
                  <a:srgbClr val="351F0F"/>
                </a:solidFill>
              </a:rPr>
              <a:t>,  </a:t>
            </a:r>
            <a:r>
              <a:rPr lang="zh-CN" altLang="en-US" sz="2000" dirty="0">
                <a:solidFill>
                  <a:srgbClr val="351F0F"/>
                </a:solidFill>
              </a:rPr>
              <a:t>(1, 1, 58) = 6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  <a:r>
              <a:rPr lang="zh-CN" altLang="en-US" sz="2000" dirty="0">
                <a:solidFill>
                  <a:srgbClr val="351F0F"/>
                </a:solidFill>
              </a:rPr>
              <a:t> , (2, 2, 46) = 4</a:t>
            </a:r>
            <a:r>
              <a:rPr lang="en-US" altLang="zh-CN" sz="2000" dirty="0">
                <a:solidFill>
                  <a:srgbClr val="351F0F"/>
                </a:solidFill>
              </a:rPr>
              <a:t>8,  </a:t>
            </a:r>
            <a:r>
              <a:rPr lang="zh-CN" altLang="en-US" sz="2000" dirty="0">
                <a:solidFill>
                  <a:srgbClr val="351F0F"/>
                </a:solidFill>
              </a:rPr>
              <a:t>(2, 2, 35)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3, 36) = 32,  (3, 3, 29) = 25 , (4, 4, 46)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30</a:t>
            </a:r>
            <a:r>
              <a:rPr lang="en-US" altLang="zh-CN" sz="2000" dirty="0">
                <a:solidFill>
                  <a:srgbClr val="351F0F"/>
                </a:solidFill>
              </a:rPr>
              <a:t>,  (4, 4, 88) = 72</a:t>
            </a:r>
            <a:r>
              <a:rPr lang="zh-CN" altLang="en-US" sz="2000" dirty="0">
                <a:solidFill>
                  <a:srgbClr val="351F0F"/>
                </a:solidFill>
              </a:rPr>
              <a:t> , (1, 3</a:t>
            </a:r>
            <a:r>
              <a:rPr lang="en-US" altLang="zh-CN" sz="2000" dirty="0">
                <a:solidFill>
                  <a:srgbClr val="351F0F"/>
                </a:solidFill>
              </a:rPr>
              <a:t>, 2</a:t>
            </a:r>
            <a:r>
              <a:rPr lang="zh-CN" altLang="en-US" sz="2000" dirty="0">
                <a:solidFill>
                  <a:srgbClr val="351F0F"/>
                </a:solidFill>
              </a:rPr>
              <a:t>6) = </a:t>
            </a:r>
            <a:r>
              <a:rPr lang="en-US" altLang="zh-CN" sz="2000" dirty="0">
                <a:solidFill>
                  <a:srgbClr val="351F0F"/>
                </a:solidFill>
              </a:rPr>
              <a:t>2</a:t>
            </a:r>
            <a:r>
              <a:rPr lang="zh-CN" altLang="en-US" sz="2000" dirty="0">
                <a:solidFill>
                  <a:srgbClr val="351F0F"/>
                </a:solidFill>
              </a:rPr>
              <a:t>9,  (3, 1,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6) </a:t>
            </a:r>
            <a:r>
              <a:rPr lang="en-US" altLang="zh-CN" sz="2000" dirty="0">
                <a:solidFill>
                  <a:srgbClr val="351F0F"/>
                </a:solidFill>
              </a:rPr>
              <a:t>= 3</a:t>
            </a:r>
            <a:r>
              <a:rPr lang="zh-CN" altLang="en-US" sz="2000" dirty="0">
                <a:solidFill>
                  <a:srgbClr val="351F0F"/>
                </a:solidFill>
              </a:rPr>
              <a:t>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(1, 2, </a:t>
            </a:r>
            <a:r>
              <a:rPr lang="en-US" altLang="zh-CN" sz="2000" dirty="0">
                <a:solidFill>
                  <a:srgbClr val="351F0F"/>
                </a:solidFill>
              </a:rPr>
              <a:t>5</a:t>
            </a:r>
            <a:r>
              <a:rPr lang="zh-CN" altLang="en-US" sz="2000" dirty="0">
                <a:solidFill>
                  <a:srgbClr val="351F0F"/>
                </a:solidFill>
              </a:rPr>
              <a:t>1) =</a:t>
            </a:r>
            <a:r>
              <a:rPr lang="en-US" altLang="zh-CN" sz="2000" dirty="0">
                <a:solidFill>
                  <a:srgbClr val="351F0F"/>
                </a:solidFill>
              </a:rPr>
              <a:t>5</a:t>
            </a:r>
            <a:r>
              <a:rPr lang="zh-CN" altLang="en-US" sz="2000" dirty="0">
                <a:solidFill>
                  <a:srgbClr val="351F0F"/>
                </a:solidFill>
              </a:rPr>
              <a:t>7,   (2, 1, </a:t>
            </a:r>
            <a:r>
              <a:rPr lang="en-US" altLang="zh-CN" sz="2000" dirty="0">
                <a:solidFill>
                  <a:srgbClr val="351F0F"/>
                </a:solidFill>
              </a:rPr>
              <a:t>5</a:t>
            </a:r>
            <a:r>
              <a:rPr lang="zh-CN" altLang="en-US" sz="2000" dirty="0">
                <a:solidFill>
                  <a:srgbClr val="351F0F"/>
                </a:solidFill>
              </a:rPr>
              <a:t>9) = </a:t>
            </a:r>
            <a:r>
              <a:rPr lang="en-US" altLang="zh-CN" sz="2000" dirty="0">
                <a:solidFill>
                  <a:srgbClr val="351F0F"/>
                </a:solidFill>
              </a:rPr>
              <a:t>6</a:t>
            </a:r>
            <a:r>
              <a:rPr lang="zh-CN" altLang="en-US" sz="2000" dirty="0">
                <a:solidFill>
                  <a:srgbClr val="351F0F"/>
                </a:solidFill>
              </a:rPr>
              <a:t>5 , (2, 1, </a:t>
            </a:r>
            <a:r>
              <a:rPr lang="en-US" altLang="zh-CN" sz="2000" dirty="0">
                <a:solidFill>
                  <a:srgbClr val="351F0F"/>
                </a:solidFill>
              </a:rPr>
              <a:t>4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4</a:t>
            </a:r>
            <a:r>
              <a:rPr lang="zh-CN" altLang="en-US" sz="2000" dirty="0">
                <a:solidFill>
                  <a:srgbClr val="351F0F"/>
                </a:solidFill>
              </a:rPr>
              <a:t>6,  (1, 2, </a:t>
            </a:r>
            <a:r>
              <a:rPr lang="en-US" altLang="zh-CN" sz="2000" dirty="0">
                <a:solidFill>
                  <a:srgbClr val="351F0F"/>
                </a:solidFill>
              </a:rPr>
              <a:t>5</a:t>
            </a:r>
            <a:r>
              <a:rPr lang="zh-CN" altLang="en-US" sz="2000" dirty="0">
                <a:solidFill>
                  <a:srgbClr val="351F0F"/>
                </a:solidFill>
              </a:rPr>
              <a:t>1) = </a:t>
            </a:r>
            <a:r>
              <a:rPr lang="en-US" altLang="zh-CN" sz="2000" dirty="0">
                <a:solidFill>
                  <a:srgbClr val="351F0F"/>
                </a:solidFill>
              </a:rPr>
              <a:t>5</a:t>
            </a:r>
            <a:r>
              <a:rPr lang="zh-CN" altLang="en-US" sz="2000" dirty="0">
                <a:solidFill>
                  <a:srgbClr val="351F0F"/>
                </a:solidFill>
              </a:rPr>
              <a:t>7 , (1, 3</a:t>
            </a:r>
            <a:r>
              <a:rPr lang="en-US" altLang="zh-CN" sz="2000" dirty="0">
                <a:solidFill>
                  <a:srgbClr val="351F0F"/>
                </a:solidFill>
              </a:rPr>
              <a:t>, 3</a:t>
            </a:r>
            <a:r>
              <a:rPr lang="zh-CN" altLang="en-US" sz="2000" dirty="0">
                <a:solidFill>
                  <a:srgbClr val="351F0F"/>
                </a:solidFill>
              </a:rPr>
              <a:t>6) =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9,  (3, 1, </a:t>
            </a:r>
            <a:r>
              <a:rPr lang="en-US" altLang="zh-CN" sz="2000" dirty="0">
                <a:solidFill>
                  <a:srgbClr val="351F0F"/>
                </a:solidFill>
              </a:rPr>
              <a:t>2</a:t>
            </a:r>
            <a:r>
              <a:rPr lang="zh-CN" altLang="en-US" sz="2000" dirty="0">
                <a:solidFill>
                  <a:srgbClr val="351F0F"/>
                </a:solidFill>
              </a:rPr>
              <a:t>6) </a:t>
            </a:r>
            <a:r>
              <a:rPr lang="en-US" altLang="zh-CN" sz="2000" dirty="0">
                <a:solidFill>
                  <a:srgbClr val="351F0F"/>
                </a:solidFill>
              </a:rPr>
              <a:t>= 2</a:t>
            </a:r>
            <a:r>
              <a:rPr lang="zh-CN" altLang="en-US" sz="2000" dirty="0">
                <a:solidFill>
                  <a:srgbClr val="351F0F"/>
                </a:solidFill>
              </a:rPr>
              <a:t>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(1, 4, </a:t>
            </a:r>
            <a:r>
              <a:rPr lang="en-US" altLang="zh-CN" sz="2000" dirty="0">
                <a:solidFill>
                  <a:srgbClr val="351F0F"/>
                </a:solidFill>
              </a:rPr>
              <a:t>1</a:t>
            </a:r>
            <a:r>
              <a:rPr lang="zh-CN" altLang="en-US" sz="2000" dirty="0">
                <a:solidFill>
                  <a:srgbClr val="351F0F"/>
                </a:solidFill>
              </a:rPr>
              <a:t>7) = </a:t>
            </a:r>
            <a:r>
              <a:rPr lang="en-US" altLang="zh-CN" sz="2000" dirty="0">
                <a:solidFill>
                  <a:srgbClr val="351F0F"/>
                </a:solidFill>
              </a:rPr>
              <a:t>1</a:t>
            </a:r>
            <a:r>
              <a:rPr lang="zh-CN" altLang="en-US" sz="2000" dirty="0">
                <a:solidFill>
                  <a:srgbClr val="351F0F"/>
                </a:solidFill>
              </a:rPr>
              <a:t>4,  (4, 1, </a:t>
            </a:r>
            <a:r>
              <a:rPr lang="en-US" altLang="zh-CN" sz="2000" dirty="0">
                <a:solidFill>
                  <a:srgbClr val="351F0F"/>
                </a:solidFill>
              </a:rPr>
              <a:t>1</a:t>
            </a:r>
            <a:r>
              <a:rPr lang="zh-CN" altLang="en-US" sz="2000" dirty="0">
                <a:solidFill>
                  <a:srgbClr val="351F0F"/>
                </a:solidFill>
              </a:rPr>
              <a:t>9) = </a:t>
            </a:r>
            <a:r>
              <a:rPr lang="en-US" altLang="zh-CN" sz="2000" dirty="0">
                <a:solidFill>
                  <a:srgbClr val="351F0F"/>
                </a:solidFill>
              </a:rPr>
              <a:t>1</a:t>
            </a:r>
            <a:r>
              <a:rPr lang="zh-CN" altLang="en-US" sz="2000" dirty="0">
                <a:solidFill>
                  <a:srgbClr val="351F0F"/>
                </a:solidFill>
              </a:rPr>
              <a:t>6 , 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2, </a:t>
            </a:r>
            <a:r>
              <a:rPr lang="en-US" altLang="zh-CN" sz="2000" dirty="0">
                <a:solidFill>
                  <a:srgbClr val="351F0F"/>
                </a:solidFill>
              </a:rPr>
              <a:t>2</a:t>
            </a:r>
            <a:r>
              <a:rPr lang="zh-CN" altLang="en-US" sz="2000" dirty="0">
                <a:solidFill>
                  <a:srgbClr val="351F0F"/>
                </a:solidFill>
              </a:rPr>
              <a:t>0) </a:t>
            </a:r>
            <a:r>
              <a:rPr lang="en-US" altLang="zh-CN" sz="2000" dirty="0">
                <a:solidFill>
                  <a:srgbClr val="351F0F"/>
                </a:solidFill>
              </a:rPr>
              <a:t>= 19</a:t>
            </a:r>
            <a:r>
              <a:rPr lang="zh-CN" altLang="en-US" sz="2000" dirty="0">
                <a:solidFill>
                  <a:srgbClr val="351F0F"/>
                </a:solidFill>
              </a:rPr>
              <a:t>,  (2, 3,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29</a:t>
            </a:r>
            <a:r>
              <a:rPr lang="zh-CN" altLang="en-US" sz="2000" dirty="0">
                <a:solidFill>
                  <a:srgbClr val="351F0F"/>
                </a:solidFill>
              </a:rPr>
              <a:t> , (4, 2, </a:t>
            </a:r>
            <a:r>
              <a:rPr lang="en-US" altLang="zh-CN" sz="2000" dirty="0">
                <a:solidFill>
                  <a:srgbClr val="351F0F"/>
                </a:solidFill>
              </a:rPr>
              <a:t>1</a:t>
            </a:r>
            <a:r>
              <a:rPr lang="zh-CN" altLang="en-US" sz="2000" dirty="0">
                <a:solidFill>
                  <a:srgbClr val="351F0F"/>
                </a:solidFill>
              </a:rPr>
              <a:t>8)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11,  </a:t>
            </a:r>
            <a:r>
              <a:rPr lang="zh-CN" altLang="en-US" sz="2000" dirty="0">
                <a:solidFill>
                  <a:srgbClr val="351F0F"/>
                </a:solidFill>
              </a:rPr>
              <a:t>(2 ,4</a:t>
            </a:r>
            <a:r>
              <a:rPr lang="en-US" altLang="zh-CN" sz="2000" dirty="0">
                <a:solidFill>
                  <a:srgbClr val="351F0F"/>
                </a:solidFill>
              </a:rPr>
              <a:t>, 7</a:t>
            </a:r>
            <a:r>
              <a:rPr lang="zh-CN" altLang="en-US" sz="2000" dirty="0">
                <a:solidFill>
                  <a:srgbClr val="351F0F"/>
                </a:solidFill>
              </a:rPr>
              <a:t>8) </a:t>
            </a:r>
            <a:r>
              <a:rPr lang="en-US" altLang="zh-CN" sz="2000" dirty="0">
                <a:solidFill>
                  <a:srgbClr val="351F0F"/>
                </a:solidFill>
              </a:rPr>
              <a:t>= 71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(4, 3, 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70,  </a:t>
            </a: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4, </a:t>
            </a:r>
            <a:r>
              <a:rPr lang="en-US" altLang="zh-CN" sz="2000" dirty="0">
                <a:solidFill>
                  <a:srgbClr val="351F0F"/>
                </a:solidFill>
              </a:rPr>
              <a:t>5</a:t>
            </a:r>
            <a:r>
              <a:rPr lang="zh-CN" altLang="en-US" sz="2000" dirty="0">
                <a:solidFill>
                  <a:srgbClr val="351F0F"/>
                </a:solidFill>
              </a:rPr>
              <a:t>7) = </a:t>
            </a:r>
            <a:r>
              <a:rPr lang="en-US" altLang="zh-CN" sz="2000" dirty="0">
                <a:solidFill>
                  <a:srgbClr val="351F0F"/>
                </a:solidFill>
              </a:rPr>
              <a:t>47</a:t>
            </a:r>
            <a:r>
              <a:rPr lang="zh-CN" altLang="en-US" sz="2000" dirty="0">
                <a:solidFill>
                  <a:srgbClr val="351F0F"/>
                </a:solidFill>
              </a:rPr>
              <a:t> , (1, 1, </a:t>
            </a:r>
            <a:r>
              <a:rPr lang="en-US" altLang="zh-CN" sz="2000" dirty="0">
                <a:solidFill>
                  <a:srgbClr val="351F0F"/>
                </a:solidFill>
              </a:rPr>
              <a:t>7</a:t>
            </a:r>
            <a:r>
              <a:rPr lang="zh-CN" altLang="en-US" sz="2000" dirty="0">
                <a:solidFill>
                  <a:srgbClr val="351F0F"/>
                </a:solidFill>
              </a:rPr>
              <a:t>1) = 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  <a:r>
              <a:rPr lang="zh-CN" altLang="en-US" sz="2000" dirty="0">
                <a:solidFill>
                  <a:srgbClr val="351F0F"/>
                </a:solidFill>
              </a:rPr>
              <a:t>1</a:t>
            </a:r>
            <a:r>
              <a:rPr lang="en-US" altLang="zh-CN" sz="2000" dirty="0">
                <a:solidFill>
                  <a:srgbClr val="351F0F"/>
                </a:solidFill>
              </a:rPr>
              <a:t>,  </a:t>
            </a:r>
            <a:r>
              <a:rPr lang="zh-CN" altLang="en-US" sz="2000" dirty="0">
                <a:solidFill>
                  <a:srgbClr val="351F0F"/>
                </a:solidFill>
              </a:rPr>
              <a:t>(1, 1,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8) = </a:t>
            </a:r>
            <a:r>
              <a:rPr lang="en-US" altLang="zh-CN" sz="2000" dirty="0">
                <a:solidFill>
                  <a:srgbClr val="351F0F"/>
                </a:solidFill>
              </a:rPr>
              <a:t>48</a:t>
            </a:r>
            <a:r>
              <a:rPr lang="zh-CN" altLang="en-US" sz="2000" dirty="0">
                <a:solidFill>
                  <a:srgbClr val="351F0F"/>
                </a:solidFill>
              </a:rPr>
              <a:t> , (2, 2,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6) = </a:t>
            </a:r>
            <a:r>
              <a:rPr lang="en-US" altLang="zh-CN" sz="2000" dirty="0">
                <a:solidFill>
                  <a:srgbClr val="351F0F"/>
                </a:solidFill>
              </a:rPr>
              <a:t>38,  </a:t>
            </a:r>
            <a:r>
              <a:rPr lang="zh-CN" altLang="en-US" sz="2000" dirty="0">
                <a:solidFill>
                  <a:srgbClr val="351F0F"/>
                </a:solidFill>
              </a:rPr>
              <a:t>(2, 2, </a:t>
            </a:r>
            <a:r>
              <a:rPr lang="en-US" altLang="zh-CN" sz="2000" dirty="0">
                <a:solidFill>
                  <a:srgbClr val="351F0F"/>
                </a:solidFill>
              </a:rPr>
              <a:t>2</a:t>
            </a:r>
            <a:r>
              <a:rPr lang="zh-CN" altLang="en-US" sz="2000" dirty="0">
                <a:solidFill>
                  <a:srgbClr val="351F0F"/>
                </a:solidFill>
              </a:rPr>
              <a:t>5) = </a:t>
            </a:r>
            <a:r>
              <a:rPr lang="en-US" altLang="zh-CN" sz="2000" dirty="0">
                <a:solidFill>
                  <a:srgbClr val="351F0F"/>
                </a:solidFill>
              </a:rPr>
              <a:t>2</a:t>
            </a:r>
            <a:r>
              <a:rPr lang="zh-CN" altLang="en-US" sz="2000" dirty="0">
                <a:solidFill>
                  <a:srgbClr val="351F0F"/>
                </a:solidFill>
              </a:rPr>
              <a:t>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3, </a:t>
            </a:r>
            <a:r>
              <a:rPr lang="en-US" altLang="zh-CN" sz="2000" dirty="0">
                <a:solidFill>
                  <a:srgbClr val="351F0F"/>
                </a:solidFill>
              </a:rPr>
              <a:t>1</a:t>
            </a:r>
            <a:r>
              <a:rPr lang="zh-CN" altLang="en-US" sz="2000" dirty="0">
                <a:solidFill>
                  <a:srgbClr val="351F0F"/>
                </a:solidFill>
              </a:rPr>
              <a:t>6) = </a:t>
            </a:r>
            <a:r>
              <a:rPr lang="en-US" altLang="zh-CN" sz="2000" dirty="0">
                <a:solidFill>
                  <a:srgbClr val="351F0F"/>
                </a:solidFill>
              </a:rPr>
              <a:t>1</a:t>
            </a:r>
            <a:r>
              <a:rPr lang="zh-CN" altLang="en-US" sz="2000" dirty="0">
                <a:solidFill>
                  <a:srgbClr val="351F0F"/>
                </a:solidFill>
              </a:rPr>
              <a:t>2,  (3, 3, </a:t>
            </a:r>
            <a:r>
              <a:rPr lang="en-US" altLang="zh-CN" sz="2000" dirty="0">
                <a:solidFill>
                  <a:srgbClr val="351F0F"/>
                </a:solidFill>
              </a:rPr>
              <a:t>6</a:t>
            </a:r>
            <a:r>
              <a:rPr lang="zh-CN" altLang="en-US" sz="2000" dirty="0">
                <a:solidFill>
                  <a:srgbClr val="351F0F"/>
                </a:solidFill>
              </a:rPr>
              <a:t>9) = </a:t>
            </a:r>
            <a:r>
              <a:rPr lang="en-US" altLang="zh-CN" sz="2000" dirty="0">
                <a:solidFill>
                  <a:srgbClr val="351F0F"/>
                </a:solidFill>
              </a:rPr>
              <a:t>6</a:t>
            </a:r>
            <a:r>
              <a:rPr lang="zh-CN" altLang="en-US" sz="2000" dirty="0">
                <a:solidFill>
                  <a:srgbClr val="351F0F"/>
                </a:solidFill>
              </a:rPr>
              <a:t>5 , (4, 4, </a:t>
            </a:r>
            <a:r>
              <a:rPr lang="en-US" altLang="zh-CN" sz="2000" dirty="0">
                <a:solidFill>
                  <a:srgbClr val="351F0F"/>
                </a:solidFill>
              </a:rPr>
              <a:t>2</a:t>
            </a:r>
            <a:r>
              <a:rPr lang="zh-CN" altLang="en-US" sz="2000" dirty="0">
                <a:solidFill>
                  <a:srgbClr val="351F0F"/>
                </a:solidFill>
              </a:rPr>
              <a:t>6)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1</a:t>
            </a:r>
            <a:r>
              <a:rPr lang="zh-CN" altLang="en-US" sz="2000" dirty="0">
                <a:solidFill>
                  <a:srgbClr val="351F0F"/>
                </a:solidFill>
              </a:rPr>
              <a:t>0</a:t>
            </a:r>
            <a:r>
              <a:rPr lang="en-US" altLang="zh-CN" sz="2000" dirty="0">
                <a:solidFill>
                  <a:srgbClr val="351F0F"/>
                </a:solidFill>
              </a:rPr>
              <a:t>,  (4, 4, 58) = 42</a:t>
            </a:r>
            <a:endParaRPr lang="zh-CN" altLang="en-US" sz="2000" dirty="0">
              <a:solidFill>
                <a:srgbClr val="351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38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 example</a:t>
            </a:r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9782272" y="5673942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865D93-A2C3-E4A8-F50D-279541A949B6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1B4C34-8D55-F05A-898D-A6A333F43F7B}"/>
              </a:ext>
            </a:extLst>
          </p:cNvPr>
          <p:cNvSpPr txBox="1"/>
          <p:nvPr/>
        </p:nvSpPr>
        <p:spPr>
          <a:xfrm>
            <a:off x="8274830" y="723213"/>
            <a:ext cx="3640137" cy="5125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2, 21) =27,   (2, 1, 29) =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1, 50) = 56,  (1, 2, 31)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(1, 3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16) = 19,  (3, 1, 16)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19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4, 67) = 64,  (4, 1, 99) = 96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2, 60)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,  (2, 3, 50) = 4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(4, 2, 48)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41,  </a:t>
            </a:r>
            <a:r>
              <a:rPr lang="zh-CN" altLang="en-US" sz="2000" dirty="0">
                <a:solidFill>
                  <a:srgbClr val="351F0F"/>
                </a:solidFill>
              </a:rPr>
              <a:t>(2 ,4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38) </a:t>
            </a:r>
            <a:r>
              <a:rPr lang="en-US" altLang="zh-CN" sz="2000" dirty="0">
                <a:solidFill>
                  <a:srgbClr val="351F0F"/>
                </a:solidFill>
              </a:rPr>
              <a:t>= 31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(4, 3, 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80,  </a:t>
            </a: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4, 77) = </a:t>
            </a:r>
            <a:r>
              <a:rPr lang="en-US" altLang="zh-CN" sz="2000" dirty="0">
                <a:solidFill>
                  <a:srgbClr val="351F0F"/>
                </a:solidFill>
              </a:rPr>
              <a:t>67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1, 51) = 61</a:t>
            </a:r>
            <a:r>
              <a:rPr lang="en-US" altLang="zh-CN" sz="2000" dirty="0">
                <a:solidFill>
                  <a:srgbClr val="351F0F"/>
                </a:solidFill>
              </a:rPr>
              <a:t>,  </a:t>
            </a:r>
            <a:r>
              <a:rPr lang="zh-CN" altLang="en-US" sz="2000" dirty="0">
                <a:solidFill>
                  <a:srgbClr val="351F0F"/>
                </a:solidFill>
              </a:rPr>
              <a:t>(1, 1, 58) = 6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2, 46) = 4</a:t>
            </a:r>
            <a:r>
              <a:rPr lang="en-US" altLang="zh-CN" sz="2000" dirty="0">
                <a:solidFill>
                  <a:srgbClr val="351F0F"/>
                </a:solidFill>
              </a:rPr>
              <a:t>8,  </a:t>
            </a:r>
            <a:r>
              <a:rPr lang="zh-CN" altLang="en-US" sz="2000" dirty="0">
                <a:solidFill>
                  <a:srgbClr val="351F0F"/>
                </a:solidFill>
              </a:rPr>
              <a:t>(2, 2, 35)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3, 36) = 32,  (3, 3, 29) = 25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(4, 4, 46)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30</a:t>
            </a:r>
            <a:r>
              <a:rPr lang="en-US" altLang="zh-CN" sz="2000" dirty="0">
                <a:solidFill>
                  <a:srgbClr val="351F0F"/>
                </a:solidFill>
              </a:rPr>
              <a:t>,  (4, 4, 88) = 72</a:t>
            </a:r>
            <a:endParaRPr lang="zh-CN" altLang="en-US" sz="2000" dirty="0">
              <a:solidFill>
                <a:srgbClr val="351F0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DF9B3D-0CE7-4019-97A0-B9B3608336AD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Zhiwei Wang, Yaoyu Zhang, Zhi-Qin John Xu*, Initialization is Critical to Whether Transformers Fit Composite Functions by R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easoning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13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A5942-1AB1-979A-F5C2-1DE4472A7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BB8A7-11EF-EECF-6D92-A9A086D6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 example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06864BD-15B9-06DF-7F23-50B8B1D4D81E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62223F7-FC62-09E9-D4DB-4B8761FC0D8D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53A13A-8FBD-7278-9E38-754D85D82040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3DF53B-82B7-2F96-FFDC-9133FE397147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D5C62E-0AFC-EACA-8AB7-DFBF273A9765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0538E5A-CD69-E593-B602-356930506515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3E7AE0-F655-BD9D-3170-3B42EF747B25}"/>
              </a:ext>
            </a:extLst>
          </p:cNvPr>
          <p:cNvSpPr txBox="1"/>
          <p:nvPr/>
        </p:nvSpPr>
        <p:spPr>
          <a:xfrm rot="5400000">
            <a:off x="9782272" y="5673942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BEDB4E-2F76-42CE-4C25-394778B847B4}"/>
              </a:ext>
            </a:extLst>
          </p:cNvPr>
          <p:cNvSpPr txBox="1"/>
          <p:nvPr/>
        </p:nvSpPr>
        <p:spPr>
          <a:xfrm>
            <a:off x="8274830" y="723213"/>
            <a:ext cx="3640137" cy="5125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2, 21) =27,   (2, 1, 29) =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1, 50) = 56,  (1, 2, 31)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(1, 3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16) = 19,  (3, 1, 16)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19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4, 67) = 64,  (4, 1, 99) = 96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2, 60)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,  (2, 3, 50) = 4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(4, 2, 48)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41,  </a:t>
            </a:r>
            <a:r>
              <a:rPr lang="zh-CN" altLang="en-US" sz="2000" dirty="0">
                <a:solidFill>
                  <a:srgbClr val="351F0F"/>
                </a:solidFill>
              </a:rPr>
              <a:t>(2 ,4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38) </a:t>
            </a:r>
            <a:r>
              <a:rPr lang="en-US" altLang="zh-CN" sz="2000" dirty="0">
                <a:solidFill>
                  <a:srgbClr val="351F0F"/>
                </a:solidFill>
              </a:rPr>
              <a:t>= 31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(4, 3, 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80,  </a:t>
            </a: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4, 77) = </a:t>
            </a:r>
            <a:r>
              <a:rPr lang="en-US" altLang="zh-CN" sz="2000" dirty="0">
                <a:solidFill>
                  <a:srgbClr val="351F0F"/>
                </a:solidFill>
              </a:rPr>
              <a:t>67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1, 51) = 61</a:t>
            </a:r>
            <a:r>
              <a:rPr lang="en-US" altLang="zh-CN" sz="2000" dirty="0">
                <a:solidFill>
                  <a:srgbClr val="351F0F"/>
                </a:solidFill>
              </a:rPr>
              <a:t>,  </a:t>
            </a:r>
            <a:r>
              <a:rPr lang="zh-CN" altLang="en-US" sz="2000" dirty="0">
                <a:solidFill>
                  <a:srgbClr val="351F0F"/>
                </a:solidFill>
              </a:rPr>
              <a:t>(1, 1, 58) = 6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2, 46) = 4</a:t>
            </a:r>
            <a:r>
              <a:rPr lang="en-US" altLang="zh-CN" sz="2000" dirty="0">
                <a:solidFill>
                  <a:srgbClr val="351F0F"/>
                </a:solidFill>
              </a:rPr>
              <a:t>8,  </a:t>
            </a:r>
            <a:r>
              <a:rPr lang="zh-CN" altLang="en-US" sz="2000" dirty="0">
                <a:solidFill>
                  <a:srgbClr val="351F0F"/>
                </a:solidFill>
              </a:rPr>
              <a:t>(2, 2, 35)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3, 36) = 32,  (3, 3, 29) = 25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(4, 4, 46)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30</a:t>
            </a:r>
            <a:r>
              <a:rPr lang="en-US" altLang="zh-CN" sz="2000" dirty="0">
                <a:solidFill>
                  <a:srgbClr val="351F0F"/>
                </a:solidFill>
              </a:rPr>
              <a:t>,  (4, 4, 88) = 72</a:t>
            </a:r>
            <a:endParaRPr lang="zh-CN" altLang="en-US" sz="2000" dirty="0">
              <a:solidFill>
                <a:srgbClr val="351F0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3EF876-8836-3EA7-23BC-07C25CF35EEE}"/>
                  </a:ext>
                </a:extLst>
              </p:cNvPr>
              <p:cNvSpPr txBox="1"/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b="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b="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b="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b="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lang="en-US" altLang="zh-CN" sz="2000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3EF876-8836-3EA7-23BC-07C25CF35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blipFill>
                <a:blip r:embed="rId3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971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 example</a:t>
            </a:r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2452987" y="2979022"/>
            <a:ext cx="3010641" cy="3085067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0739E-1854-B3E0-2118-3CD12538B206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FA46A3-9CA9-8F50-B6CB-A2B3A8E5C988}"/>
              </a:ext>
            </a:extLst>
          </p:cNvPr>
          <p:cNvSpPr txBox="1"/>
          <p:nvPr/>
        </p:nvSpPr>
        <p:spPr>
          <a:xfrm>
            <a:off x="3205857" y="2479853"/>
            <a:ext cx="150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458EABE-91DE-6D2C-C709-F5F7CEB3DB7F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8CC7694-0B92-7E03-2B66-8293D177A689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5DD30F-ACA2-89FB-1668-72EDA9C96969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6E5F50D-6422-D8FD-AA55-0F72D6EEED6B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B3F9EF5-2D46-FD34-6942-EFF1C69EAD21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2FC229-28C5-F4D3-380E-B5D492097678}"/>
              </a:ext>
            </a:extLst>
          </p:cNvPr>
          <p:cNvSpPr txBox="1"/>
          <p:nvPr/>
        </p:nvSpPr>
        <p:spPr>
          <a:xfrm rot="5400000">
            <a:off x="9782272" y="5673942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83C7B1D-3E23-9023-7845-F1CF849C6B8D}"/>
              </a:ext>
            </a:extLst>
          </p:cNvPr>
          <p:cNvSpPr txBox="1"/>
          <p:nvPr/>
        </p:nvSpPr>
        <p:spPr>
          <a:xfrm>
            <a:off x="8274830" y="723213"/>
            <a:ext cx="3640137" cy="5125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2, 21) =27,   (2, 1, 29) =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1, 50) = 56,  (1, 2, 31)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(1, 3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16) = 19,  (3, 1, 16)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19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4, 67) = 64,  (4, 1, 99) = 96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2, 60)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,  (2, 3, 50) = 4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(4, 2, 48)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41,  </a:t>
            </a:r>
            <a:r>
              <a:rPr lang="zh-CN" altLang="en-US" sz="2000" dirty="0">
                <a:solidFill>
                  <a:srgbClr val="351F0F"/>
                </a:solidFill>
              </a:rPr>
              <a:t>(2 ,4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38) </a:t>
            </a:r>
            <a:r>
              <a:rPr lang="en-US" altLang="zh-CN" sz="2000" dirty="0">
                <a:solidFill>
                  <a:srgbClr val="351F0F"/>
                </a:solidFill>
              </a:rPr>
              <a:t>= 31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(4, 3, 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80,  </a:t>
            </a: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4, 77) = </a:t>
            </a:r>
            <a:r>
              <a:rPr lang="en-US" altLang="zh-CN" sz="2000" dirty="0">
                <a:solidFill>
                  <a:srgbClr val="351F0F"/>
                </a:solidFill>
              </a:rPr>
              <a:t>67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1, 51) = 61</a:t>
            </a:r>
            <a:r>
              <a:rPr lang="en-US" altLang="zh-CN" sz="2000" dirty="0">
                <a:solidFill>
                  <a:srgbClr val="351F0F"/>
                </a:solidFill>
              </a:rPr>
              <a:t>,  </a:t>
            </a:r>
            <a:r>
              <a:rPr lang="zh-CN" altLang="en-US" sz="2000" dirty="0">
                <a:solidFill>
                  <a:srgbClr val="351F0F"/>
                </a:solidFill>
              </a:rPr>
              <a:t>(1, 1, 58) = 6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2, 46) = 4</a:t>
            </a:r>
            <a:r>
              <a:rPr lang="en-US" altLang="zh-CN" sz="2000" dirty="0">
                <a:solidFill>
                  <a:srgbClr val="351F0F"/>
                </a:solidFill>
              </a:rPr>
              <a:t>8,  </a:t>
            </a:r>
            <a:r>
              <a:rPr lang="zh-CN" altLang="en-US" sz="2000" dirty="0">
                <a:solidFill>
                  <a:srgbClr val="351F0F"/>
                </a:solidFill>
              </a:rPr>
              <a:t>(2, 2, 35)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3, 36) = 32,  (3, 3, 29) = 25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(4, 4, 46)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30</a:t>
            </a:r>
            <a:r>
              <a:rPr lang="en-US" altLang="zh-CN" sz="2000" dirty="0">
                <a:solidFill>
                  <a:srgbClr val="351F0F"/>
                </a:solidFill>
              </a:rPr>
              <a:t>,  (4, 4, 88) = 72</a:t>
            </a:r>
            <a:endParaRPr lang="zh-CN" altLang="en-US" sz="2000" dirty="0">
              <a:solidFill>
                <a:srgbClr val="351F0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3607BC1-180F-6B89-EAD6-6B902CB5EAF7}"/>
                  </a:ext>
                </a:extLst>
              </p:cNvPr>
              <p:cNvSpPr txBox="1"/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lang="en-US" altLang="zh-CN" sz="2000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3607BC1-180F-6B89-EAD6-6B902CB5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blipFill>
                <a:blip r:embed="rId3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A3DF052-BC64-7A7F-C1DC-AFB8C14965ED}"/>
                  </a:ext>
                </a:extLst>
              </p:cNvPr>
              <p:cNvSpPr txBox="1"/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</m:oMath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351F0F"/>
                          </a:solidFill>
                        </a:rPr>
                        <m:t>  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−16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A3DF052-BC64-7A7F-C1DC-AFB8C1496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blipFill>
                <a:blip r:embed="rId4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313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966D9E9-7CD0-F2F5-C03D-521952067E82}"/>
              </a:ext>
            </a:extLst>
          </p:cNvPr>
          <p:cNvSpPr/>
          <p:nvPr/>
        </p:nvSpPr>
        <p:spPr>
          <a:xfrm>
            <a:off x="2452987" y="2979022"/>
            <a:ext cx="3010641" cy="3085067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B0A249F-C5A1-63EE-5891-46C43722E3F2}"/>
              </a:ext>
            </a:extLst>
          </p:cNvPr>
          <p:cNvSpPr txBox="1"/>
          <p:nvPr/>
        </p:nvSpPr>
        <p:spPr>
          <a:xfrm>
            <a:off x="3205857" y="2479853"/>
            <a:ext cx="150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33BBBAF-C5E2-52BD-D4DA-0CDAD87939A7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2BC6E7B-772B-528C-3E74-01DB03ADA41A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F2D77B-592C-61D4-4DC2-AAC96CB0D428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A7875DA-2BEC-B5A2-6713-8395B6F7B74A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329979C-66B6-1995-C6B8-7CD9488CED88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2D2BF54-D5C5-8B31-C882-A76C934148C0}"/>
              </a:ext>
            </a:extLst>
          </p:cNvPr>
          <p:cNvSpPr txBox="1"/>
          <p:nvPr/>
        </p:nvSpPr>
        <p:spPr>
          <a:xfrm rot="5400000">
            <a:off x="9782272" y="5673942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5B1A09-A7D8-5955-1D78-019BF601B3A2}"/>
              </a:ext>
            </a:extLst>
          </p:cNvPr>
          <p:cNvSpPr txBox="1"/>
          <p:nvPr/>
        </p:nvSpPr>
        <p:spPr>
          <a:xfrm>
            <a:off x="8274830" y="723213"/>
            <a:ext cx="3640137" cy="5125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2, 21) =27,   (2, 1, 29) =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1, 50) = 56,  (1, 2, 31)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(1, 3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16) = 19,  (3, 1, 16)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19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4, 67) = 64,  (4, 1, 99) = 96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2, 60)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,  (2, 3, 50) = 4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(4, 2, 48)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41,  </a:t>
            </a:r>
            <a:r>
              <a:rPr lang="zh-CN" altLang="en-US" sz="2000" dirty="0">
                <a:solidFill>
                  <a:srgbClr val="351F0F"/>
                </a:solidFill>
              </a:rPr>
              <a:t>(2 ,4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38) </a:t>
            </a:r>
            <a:r>
              <a:rPr lang="en-US" altLang="zh-CN" sz="2000" dirty="0">
                <a:solidFill>
                  <a:srgbClr val="351F0F"/>
                </a:solidFill>
              </a:rPr>
              <a:t>= 31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(4, 3, 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80,  </a:t>
            </a: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4, 77) = </a:t>
            </a:r>
            <a:r>
              <a:rPr lang="en-US" altLang="zh-CN" sz="2000" dirty="0">
                <a:solidFill>
                  <a:srgbClr val="351F0F"/>
                </a:solidFill>
              </a:rPr>
              <a:t>67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1, 51) = 61</a:t>
            </a:r>
            <a:r>
              <a:rPr lang="en-US" altLang="zh-CN" sz="2000" dirty="0">
                <a:solidFill>
                  <a:srgbClr val="351F0F"/>
                </a:solidFill>
              </a:rPr>
              <a:t>,  </a:t>
            </a:r>
            <a:r>
              <a:rPr lang="zh-CN" altLang="en-US" sz="2000" dirty="0">
                <a:solidFill>
                  <a:srgbClr val="351F0F"/>
                </a:solidFill>
              </a:rPr>
              <a:t>(1, 1, 58) = 6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2, 46) = 4</a:t>
            </a:r>
            <a:r>
              <a:rPr lang="en-US" altLang="zh-CN" sz="2000" dirty="0">
                <a:solidFill>
                  <a:srgbClr val="351F0F"/>
                </a:solidFill>
              </a:rPr>
              <a:t>8,  </a:t>
            </a:r>
            <a:r>
              <a:rPr lang="zh-CN" altLang="en-US" sz="2000" dirty="0">
                <a:solidFill>
                  <a:srgbClr val="351F0F"/>
                </a:solidFill>
              </a:rPr>
              <a:t>(2, 2, 35)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3, 36) = 32,  (3, 3, 29) = 25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(4, 4, 46)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30</a:t>
            </a:r>
            <a:r>
              <a:rPr lang="en-US" altLang="zh-CN" sz="2000" dirty="0">
                <a:solidFill>
                  <a:srgbClr val="351F0F"/>
                </a:solidFill>
              </a:rPr>
              <a:t>,  (4, 4, 88) = 72</a:t>
            </a:r>
            <a:endParaRPr lang="zh-CN" altLang="en-US" sz="2000" dirty="0">
              <a:solidFill>
                <a:srgbClr val="351F0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5346A4B-794C-9770-DA1D-3E0060E25304}"/>
                  </a:ext>
                </a:extLst>
              </p:cNvPr>
              <p:cNvSpPr txBox="1"/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lang="en-US" altLang="zh-CN" sz="2000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5346A4B-794C-9770-DA1D-3E0060E25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blipFill>
                <a:blip r:embed="rId3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6DBDD57-E040-023E-B996-AF0965019B3D}"/>
                  </a:ext>
                </a:extLst>
              </p:cNvPr>
              <p:cNvSpPr txBox="1"/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</m:oMath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351F0F"/>
                          </a:solidFill>
                        </a:rPr>
                        <m:t>  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−16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6DBDD57-E040-023E-B996-AF0965019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blipFill>
                <a:blip r:embed="rId4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F7B6327-72F4-8F6E-A30C-03CAC0605E57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4685D5-9C17-0477-8DF6-F5FB9C7DF8C5}"/>
              </a:ext>
            </a:extLst>
          </p:cNvPr>
          <p:cNvSpPr txBox="1"/>
          <p:nvPr/>
        </p:nvSpPr>
        <p:spPr>
          <a:xfrm>
            <a:off x="408694" y="431351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Composition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1C47E5B-650A-1D08-90FF-D5A9A148FF69}"/>
                  </a:ext>
                </a:extLst>
              </p:cNvPr>
              <p:cNvSpPr/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+5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−8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1C47E5B-650A-1D08-90FF-D5A9A148F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blipFill>
                <a:blip r:embed="rId5"/>
                <a:stretch>
                  <a:fillRect b="-50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6785A3E-BB65-8C0A-B928-05A6DFE0B63B}"/>
              </a:ext>
            </a:extLst>
          </p:cNvPr>
          <p:cNvSpPr txBox="1"/>
          <p:nvPr/>
        </p:nvSpPr>
        <p:spPr>
          <a:xfrm rot="20874879">
            <a:off x="3971321" y="344701"/>
            <a:ext cx="2577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33984">
                    <a:lumMod val="60000"/>
                    <a:lumOff val="40000"/>
                  </a:srgbClr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Memory Complexity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33984">
                  <a:lumMod val="60000"/>
                  <a:lumOff val="40000"/>
                </a:srgbClr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5237B9-0A9B-83FF-0592-A28F65A12EA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 rot="21236887">
            <a:off x="440544" y="1096731"/>
            <a:ext cx="8519951" cy="1467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895A9D-0DE9-D26B-AF4F-1A8179746CF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 rot="11171838" flipV="1">
            <a:off x="1359964" y="989674"/>
            <a:ext cx="6482511" cy="12563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EE0A5D-4037-C981-49EE-9B4EA778982E}"/>
              </a:ext>
            </a:extLst>
          </p:cNvPr>
          <p:cNvSpPr txBox="1"/>
          <p:nvPr/>
        </p:nvSpPr>
        <p:spPr>
          <a:xfrm rot="633369">
            <a:off x="828170" y="1099161"/>
            <a:ext cx="26824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Book Antiqua" panose="02040602050305030304"/>
                <a:ea typeface="黑体" panose="02010609060101010101" charset="-122"/>
              </a:rPr>
              <a:t>Reasoning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Complexity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B31877-9948-C45A-5F3F-12A236828695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AE3B92-89D3-5BFD-C48F-7F19082640DD}"/>
              </a:ext>
            </a:extLst>
          </p:cNvPr>
          <p:cNvSpPr txBox="1"/>
          <p:nvPr/>
        </p:nvSpPr>
        <p:spPr>
          <a:xfrm>
            <a:off x="4170272" y="-1500"/>
            <a:ext cx="3826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How will LLM do?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60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CC8F-A137-6B2A-0627-8B8E6B411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D79C38E-FEF2-0AFD-9C01-3D2AC572DBD8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2808288"/>
                <a:ext cx="12192000" cy="620712"/>
              </a:xfrm>
            </p:spPr>
            <p:txBody>
              <a:bodyPr/>
              <a:lstStyle/>
              <a:p>
                <a:pPr algn="ctr"/>
                <a:r>
                  <a:rPr lang="zh-CN" altLang="en-US" sz="4000" dirty="0">
                    <a:solidFill>
                      <a:schemeClr val="tx2"/>
                    </a:solidFill>
                  </a:rPr>
                  <a:t>一个关键的超参数：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D79C38E-FEF2-0AFD-9C01-3D2AC572DB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2808288"/>
                <a:ext cx="12192000" cy="620712"/>
              </a:xfrm>
              <a:blipFill>
                <a:blip r:embed="rId3"/>
                <a:stretch>
                  <a:fillRect t="-23529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63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676BB21-F1D9-8B09-7221-C4FFDFDAB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SLC24A5</a:t>
            </a:r>
            <a:r>
              <a:rPr lang="zh-CN" altLang="en-US" dirty="0"/>
              <a:t>基因表达量与皮肤颜色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EDFD1D-C091-6ED7-405C-2FADB06C2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99105"/>
            <a:ext cx="12192000" cy="45386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943990-0331-A588-F93F-2FEC134D0277}"/>
              </a:ext>
            </a:extLst>
          </p:cNvPr>
          <p:cNvSpPr txBox="1"/>
          <p:nvPr/>
        </p:nvSpPr>
        <p:spPr>
          <a:xfrm>
            <a:off x="1757082" y="1155775"/>
            <a:ext cx="9275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表达量高：浅色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000000"/>
                </a:highlight>
              </a:rPr>
              <a:t>  </a:t>
            </a:r>
            <a:r>
              <a:rPr lang="zh-CN" altLang="en-US" sz="2800" dirty="0">
                <a:solidFill>
                  <a:srgbClr val="351F0F"/>
                </a:solidFill>
              </a:rPr>
              <a:t>                                           表达量低：深色</a:t>
            </a:r>
          </a:p>
        </p:txBody>
      </p:sp>
    </p:spTree>
    <p:extLst>
      <p:ext uri="{BB962C8B-B14F-4D97-AF65-F5344CB8AC3E}">
        <p14:creationId xmlns:p14="http://schemas.microsoft.com/office/powerpoint/2010/main" val="2016859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8B8B5-4AE4-890A-1ECB-A6A322D61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20AFC48-C0F9-504C-316A-BB6BB7700486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2808288"/>
                <a:ext cx="12192000" cy="620712"/>
              </a:xfrm>
            </p:spPr>
            <p:txBody>
              <a:bodyPr/>
              <a:lstStyle/>
              <a:p>
                <a:pPr algn="ctr"/>
                <a:r>
                  <a:rPr lang="zh-CN" altLang="en-US" sz="4000" dirty="0">
                    <a:solidFill>
                      <a:schemeClr val="tx2"/>
                    </a:solidFill>
                  </a:rPr>
                  <a:t>现在</a:t>
                </a:r>
                <a:r>
                  <a:rPr lang="en-US" sz="4000" dirty="0">
                    <a:solidFill>
                      <a:schemeClr val="tx2"/>
                    </a:solidFill>
                  </a:rPr>
                  <a:t>, </a:t>
                </a:r>
                <a:r>
                  <a:rPr lang="zh-CN" altLang="en-US" sz="4000" dirty="0">
                    <a:solidFill>
                      <a:schemeClr val="tx2"/>
                    </a:solidFill>
                  </a:rPr>
                  <a:t>且把</a:t>
                </a:r>
                <a:r>
                  <a:rPr lang="en-US" sz="40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4000" dirty="0">
                    <a:solidFill>
                      <a:schemeClr val="tx2"/>
                    </a:solidFill>
                  </a:rPr>
                  <a:t> </a:t>
                </a:r>
                <a:r>
                  <a:rPr lang="zh-CN" altLang="en-US" sz="4000" dirty="0">
                    <a:solidFill>
                      <a:schemeClr val="tx2"/>
                    </a:solidFill>
                  </a:rPr>
                  <a:t>当作是一个基因</a:t>
                </a:r>
                <a:r>
                  <a:rPr lang="en-US" altLang="zh-CN" sz="4000" dirty="0">
                    <a:solidFill>
                      <a:schemeClr val="tx2"/>
                    </a:solidFill>
                  </a:rPr>
                  <a:t>!</a:t>
                </a:r>
                <a:endParaRPr lang="en-US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20AFC48-C0F9-504C-316A-BB6BB7700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2808288"/>
                <a:ext cx="12192000" cy="620712"/>
              </a:xfrm>
              <a:blipFill>
                <a:blip r:embed="rId3"/>
                <a:stretch>
                  <a:fillRect t="-23529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3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1A8F-6C41-C0AB-E29B-8B7F0800D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CE440ED-6594-9BF5-28DF-E2C4E1D473E9}"/>
              </a:ext>
            </a:extLst>
          </p:cNvPr>
          <p:cNvSpPr/>
          <p:nvPr/>
        </p:nvSpPr>
        <p:spPr>
          <a:xfrm>
            <a:off x="2452987" y="2979022"/>
            <a:ext cx="3010641" cy="3085067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66BE62-0D3C-D4A8-7644-F371E753999B}"/>
              </a:ext>
            </a:extLst>
          </p:cNvPr>
          <p:cNvSpPr txBox="1"/>
          <p:nvPr/>
        </p:nvSpPr>
        <p:spPr>
          <a:xfrm>
            <a:off x="3205857" y="2479853"/>
            <a:ext cx="150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343F477-C3DE-E4D2-497B-264D900F23C8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349D3D4-2FE7-725C-D12D-E8D01365F166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A94618-158B-733C-B7EB-29A87760DE79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C93EB3-1625-E4FD-493B-F41920AB4196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BFEA3EC-AEBB-816F-6B88-5D54D3523716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B53A451-B258-7413-7D1D-A5A4249BAFD3}"/>
              </a:ext>
            </a:extLst>
          </p:cNvPr>
          <p:cNvSpPr txBox="1"/>
          <p:nvPr/>
        </p:nvSpPr>
        <p:spPr>
          <a:xfrm rot="5400000">
            <a:off x="9782272" y="5673942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51A126-AB37-ECED-2A39-52153352DE71}"/>
              </a:ext>
            </a:extLst>
          </p:cNvPr>
          <p:cNvSpPr txBox="1"/>
          <p:nvPr/>
        </p:nvSpPr>
        <p:spPr>
          <a:xfrm>
            <a:off x="8274830" y="723213"/>
            <a:ext cx="3640137" cy="5125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2, 21) =27,   (2, 1, 29) =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1, 50) = 56,  (1, 2, 31)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(1, 3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16) = 19,  (3, 1, 16)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19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4, 67) = 64,  (4, 1, 99) = 96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2, 60)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,  (2, 3, 50) = 4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(4, 2, 48)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41,  </a:t>
            </a:r>
            <a:r>
              <a:rPr lang="zh-CN" altLang="en-US" sz="2000" dirty="0">
                <a:solidFill>
                  <a:srgbClr val="351F0F"/>
                </a:solidFill>
              </a:rPr>
              <a:t>(2 ,4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38) </a:t>
            </a:r>
            <a:r>
              <a:rPr lang="en-US" altLang="zh-CN" sz="2000" dirty="0">
                <a:solidFill>
                  <a:srgbClr val="351F0F"/>
                </a:solidFill>
              </a:rPr>
              <a:t>= 31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(4, 3, 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80,  </a:t>
            </a: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4, 77) = </a:t>
            </a:r>
            <a:r>
              <a:rPr lang="en-US" altLang="zh-CN" sz="2000" dirty="0">
                <a:solidFill>
                  <a:srgbClr val="351F0F"/>
                </a:solidFill>
              </a:rPr>
              <a:t>67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1, 51) = 61</a:t>
            </a:r>
            <a:r>
              <a:rPr lang="en-US" altLang="zh-CN" sz="2000" dirty="0">
                <a:solidFill>
                  <a:srgbClr val="351F0F"/>
                </a:solidFill>
              </a:rPr>
              <a:t>,  </a:t>
            </a:r>
            <a:r>
              <a:rPr lang="zh-CN" altLang="en-US" sz="2000" dirty="0">
                <a:solidFill>
                  <a:srgbClr val="351F0F"/>
                </a:solidFill>
              </a:rPr>
              <a:t>(1, 1, 58) = 6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2, 46) = 4</a:t>
            </a:r>
            <a:r>
              <a:rPr lang="en-US" altLang="zh-CN" sz="2000" dirty="0">
                <a:solidFill>
                  <a:srgbClr val="351F0F"/>
                </a:solidFill>
              </a:rPr>
              <a:t>8,  </a:t>
            </a:r>
            <a:r>
              <a:rPr lang="zh-CN" altLang="en-US" sz="2000" dirty="0">
                <a:solidFill>
                  <a:srgbClr val="351F0F"/>
                </a:solidFill>
              </a:rPr>
              <a:t>(2, 2, 35)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3, 36) = 32,  (3, 3, 29) = 25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(4, 4, 46)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30</a:t>
            </a:r>
            <a:r>
              <a:rPr lang="en-US" altLang="zh-CN" sz="2000" dirty="0">
                <a:solidFill>
                  <a:srgbClr val="351F0F"/>
                </a:solidFill>
              </a:rPr>
              <a:t>,  (4, 4, 88) = 72</a:t>
            </a:r>
            <a:endParaRPr lang="zh-CN" altLang="en-US" sz="2000" dirty="0">
              <a:solidFill>
                <a:srgbClr val="351F0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73FA7B1-5CC9-1E9D-174B-36965CB2E807}"/>
                  </a:ext>
                </a:extLst>
              </p:cNvPr>
              <p:cNvSpPr txBox="1"/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lang="en-US" altLang="zh-CN" sz="2000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73FA7B1-5CC9-1E9D-174B-36965CB2E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blipFill>
                <a:blip r:embed="rId3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1BC4B24-5C36-92A7-2C61-4C52692B0D7E}"/>
                  </a:ext>
                </a:extLst>
              </p:cNvPr>
              <p:cNvSpPr txBox="1"/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</m:oMath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351F0F"/>
                          </a:solidFill>
                        </a:rPr>
                        <m:t>  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−16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1BC4B24-5C36-92A7-2C61-4C52692B0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blipFill>
                <a:blip r:embed="rId4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6161326A-1C4D-E7A2-E04D-F2AD8415FEA1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C287CEB-3B39-34E4-F9C1-17113A5216EA}"/>
              </a:ext>
            </a:extLst>
          </p:cNvPr>
          <p:cNvSpPr txBox="1"/>
          <p:nvPr/>
        </p:nvSpPr>
        <p:spPr>
          <a:xfrm>
            <a:off x="408694" y="431351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Composition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C764FE-DE3A-3869-EDFA-878E43A2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FACACCF-77BC-6B9F-7B51-C63A3C371566}"/>
                  </a:ext>
                </a:extLst>
              </p:cNvPr>
              <p:cNvSpPr/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+5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−8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1C47E5B-650A-1D08-90FF-D5A9A148F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blipFill>
                <a:blip r:embed="rId5"/>
                <a:stretch>
                  <a:fillRect b="-50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6728FFB-6195-7D94-3D02-3EDE79B03316}"/>
              </a:ext>
            </a:extLst>
          </p:cNvPr>
          <p:cNvSpPr txBox="1"/>
          <p:nvPr/>
        </p:nvSpPr>
        <p:spPr>
          <a:xfrm rot="20874879">
            <a:off x="3971321" y="344701"/>
            <a:ext cx="2577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33984">
                    <a:lumMod val="60000"/>
                    <a:lumOff val="40000"/>
                  </a:srgbClr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Memory Complexity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33984">
                  <a:lumMod val="60000"/>
                  <a:lumOff val="40000"/>
                </a:srgbClr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D850D5-B2C0-A3AB-26E1-1F01DA6BD2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 rot="21236887">
            <a:off x="440544" y="1096731"/>
            <a:ext cx="8519951" cy="1467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97BBE0-02EE-8F93-7BBE-F2E8A7C9A2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 rot="11171838" flipV="1">
            <a:off x="1359964" y="989674"/>
            <a:ext cx="6482511" cy="12563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A43A2D-BC09-A129-3797-595E880E00EE}"/>
              </a:ext>
            </a:extLst>
          </p:cNvPr>
          <p:cNvSpPr txBox="1"/>
          <p:nvPr/>
        </p:nvSpPr>
        <p:spPr>
          <a:xfrm rot="633369">
            <a:off x="828170" y="1099161"/>
            <a:ext cx="26824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Book Antiqua" panose="02040602050305030304"/>
                <a:ea typeface="黑体" panose="02010609060101010101" charset="-122"/>
              </a:rPr>
              <a:t>Reasoning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Complexity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BABF64-2722-4F90-610A-22725213353F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785328-4690-3C8B-41CE-D9969E56F601}"/>
              </a:ext>
            </a:extLst>
          </p:cNvPr>
          <p:cNvSpPr txBox="1"/>
          <p:nvPr/>
        </p:nvSpPr>
        <p:spPr>
          <a:xfrm>
            <a:off x="4252832" y="-1500"/>
            <a:ext cx="3661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大语言模型怎么做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31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3F3CD-B9FF-83F9-3322-1073B5A3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E614A-0333-C300-DA9E-C55F95AB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推理与记忆的例子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EF6CF5-B728-B805-B6D7-B987F53907AF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3C5319-B185-5A9F-1ABC-56614D2D7D63}"/>
              </a:ext>
            </a:extLst>
          </p:cNvPr>
          <p:cNvSpPr txBox="1"/>
          <p:nvPr/>
        </p:nvSpPr>
        <p:spPr>
          <a:xfrm>
            <a:off x="4252832" y="-1500"/>
            <a:ext cx="3661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大语言模型怎么做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F43414D-9E22-FD76-4089-9F9A19624571}"/>
              </a:ext>
            </a:extLst>
          </p:cNvPr>
          <p:cNvSpPr/>
          <p:nvPr/>
        </p:nvSpPr>
        <p:spPr>
          <a:xfrm>
            <a:off x="0" y="6223020"/>
            <a:ext cx="12191999" cy="622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箭头: 左 16">
                <a:extLst>
                  <a:ext uri="{FF2B5EF4-FFF2-40B4-BE49-F238E27FC236}">
                    <a16:creationId xmlns:a16="http://schemas.microsoft.com/office/drawing/2014/main" id="{7317556D-B554-40E8-385C-3E2A7ADEB3A3}"/>
                  </a:ext>
                </a:extLst>
              </p:cNvPr>
              <p:cNvSpPr/>
              <p:nvPr/>
            </p:nvSpPr>
            <p:spPr>
              <a:xfrm>
                <a:off x="10269411" y="5849599"/>
                <a:ext cx="1717991" cy="1135584"/>
              </a:xfrm>
              <a:prstGeom prst="lef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sz="3200" dirty="0"/>
                  <a:t> 很小</a:t>
                </a:r>
              </a:p>
            </p:txBody>
          </p:sp>
        </mc:Choice>
        <mc:Fallback xmlns="">
          <p:sp>
            <p:nvSpPr>
              <p:cNvPr id="17" name="箭头: 左 16">
                <a:extLst>
                  <a:ext uri="{FF2B5EF4-FFF2-40B4-BE49-F238E27FC236}">
                    <a16:creationId xmlns:a16="http://schemas.microsoft.com/office/drawing/2014/main" id="{7317556D-B554-40E8-385C-3E2A7ADEB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411" y="5849599"/>
                <a:ext cx="1717991" cy="1135584"/>
              </a:xfrm>
              <a:prstGeom prst="leftArrow">
                <a:avLst/>
              </a:prstGeom>
              <a:blipFill>
                <a:blip r:embed="rId8"/>
                <a:stretch>
                  <a:fillRect r="-71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2E11C0-C05D-A139-9760-CC0DF49371C4}"/>
              </a:ext>
            </a:extLst>
          </p:cNvPr>
          <p:cNvSpPr/>
          <p:nvPr/>
        </p:nvSpPr>
        <p:spPr>
          <a:xfrm>
            <a:off x="2452987" y="2979022"/>
            <a:ext cx="3010641" cy="3085067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5F64395-B6E0-21F0-2386-A142C45EAF9B}"/>
              </a:ext>
            </a:extLst>
          </p:cNvPr>
          <p:cNvSpPr txBox="1"/>
          <p:nvPr/>
        </p:nvSpPr>
        <p:spPr>
          <a:xfrm>
            <a:off x="3205857" y="2479853"/>
            <a:ext cx="150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8DE210C-57B6-C92B-5B5C-0ADF3616A1C0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7CFCC7C-4EB1-0876-DB18-C3BABC3E171F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B0BA581-A2F1-7EA7-53E5-F9E627AFB6B5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EDAA9DF-B3D8-0730-C139-696E8B5C1674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C0591D-C16B-F4AD-72A2-39146E87128D}"/>
              </a:ext>
            </a:extLst>
          </p:cNvPr>
          <p:cNvSpPr txBox="1"/>
          <p:nvPr/>
        </p:nvSpPr>
        <p:spPr>
          <a:xfrm>
            <a:off x="8274830" y="723213"/>
            <a:ext cx="3640137" cy="5125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2, 21) =27,   (2, 1, 29) =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1, 50) = 56,  (1, 2, 31)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(1, 3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16) = 19,  (3, 1, 16)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19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4, 67) = 64,  (4, 1, 99) = 96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2, 60)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,  (2, 3, 50) = 4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(4, 2, 48)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41,  </a:t>
            </a:r>
            <a:r>
              <a:rPr lang="zh-CN" altLang="en-US" sz="2000" dirty="0">
                <a:solidFill>
                  <a:srgbClr val="351F0F"/>
                </a:solidFill>
              </a:rPr>
              <a:t>(2 ,4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38) </a:t>
            </a:r>
            <a:r>
              <a:rPr lang="en-US" altLang="zh-CN" sz="2000" dirty="0">
                <a:solidFill>
                  <a:srgbClr val="351F0F"/>
                </a:solidFill>
              </a:rPr>
              <a:t>= 31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(4, 3, 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80,  </a:t>
            </a: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4, 77) = </a:t>
            </a:r>
            <a:r>
              <a:rPr lang="en-US" altLang="zh-CN" sz="2000" dirty="0">
                <a:solidFill>
                  <a:srgbClr val="351F0F"/>
                </a:solidFill>
              </a:rPr>
              <a:t>67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1, 51) = 61</a:t>
            </a:r>
            <a:r>
              <a:rPr lang="en-US" altLang="zh-CN" sz="2000" dirty="0">
                <a:solidFill>
                  <a:srgbClr val="351F0F"/>
                </a:solidFill>
              </a:rPr>
              <a:t>,  </a:t>
            </a:r>
            <a:r>
              <a:rPr lang="zh-CN" altLang="en-US" sz="2000" dirty="0">
                <a:solidFill>
                  <a:srgbClr val="351F0F"/>
                </a:solidFill>
              </a:rPr>
              <a:t>(1, 1, 58) = 6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2, 46) = 4</a:t>
            </a:r>
            <a:r>
              <a:rPr lang="en-US" altLang="zh-CN" sz="2000" dirty="0">
                <a:solidFill>
                  <a:srgbClr val="351F0F"/>
                </a:solidFill>
              </a:rPr>
              <a:t>8,  </a:t>
            </a:r>
            <a:r>
              <a:rPr lang="zh-CN" altLang="en-US" sz="2000" dirty="0">
                <a:solidFill>
                  <a:srgbClr val="351F0F"/>
                </a:solidFill>
              </a:rPr>
              <a:t>(2, 2, 35)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3, 36) = 32,  (3, 3, 29) = 25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(4, 4, 46)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30</a:t>
            </a:r>
            <a:r>
              <a:rPr lang="en-US" altLang="zh-CN" sz="2000" dirty="0">
                <a:solidFill>
                  <a:srgbClr val="351F0F"/>
                </a:solidFill>
              </a:rPr>
              <a:t>,  (4, 4, 88) = 72</a:t>
            </a:r>
            <a:endParaRPr lang="zh-CN" altLang="en-US" sz="2000" dirty="0">
              <a:solidFill>
                <a:srgbClr val="351F0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8A57E47-710A-E82C-0F96-8F192F5576BB}"/>
                  </a:ext>
                </a:extLst>
              </p:cNvPr>
              <p:cNvSpPr txBox="1"/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lang="en-US" altLang="zh-CN" sz="2000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8A57E47-710A-E82C-0F96-8F192F55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blipFill>
                <a:blip r:embed="rId9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93CDE64-4F11-F5D0-8945-6CD9B207B08D}"/>
                  </a:ext>
                </a:extLst>
              </p:cNvPr>
              <p:cNvSpPr txBox="1"/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</m:oMath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351F0F"/>
                          </a:solidFill>
                        </a:rPr>
                        <m:t>  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−16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93CDE64-4F11-F5D0-8945-6CD9B207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blipFill>
                <a:blip r:embed="rId10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41AEE9B5-16BE-F3DA-8A09-EC4D21E7AC63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2EE9EBC-D337-8A35-109A-6F78C715CB1E}"/>
              </a:ext>
            </a:extLst>
          </p:cNvPr>
          <p:cNvSpPr txBox="1"/>
          <p:nvPr/>
        </p:nvSpPr>
        <p:spPr>
          <a:xfrm>
            <a:off x="408694" y="431351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Composition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A33DFB64-1DF0-1018-132E-2F0E8D0E951A}"/>
                  </a:ext>
                </a:extLst>
              </p:cNvPr>
              <p:cNvSpPr/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+5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−8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A33DFB64-1DF0-1018-132E-2F0E8D0E9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blipFill>
                <a:blip r:embed="rId11"/>
                <a:stretch>
                  <a:fillRect b="-50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077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4E8B-E719-14B7-53E2-2F6EDF31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28E7D-D3F5-ABC9-E24F-6A624240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推理与记忆的例子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B21724-EA4C-67CA-1DA2-B2BED81F11C7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F6E0B80-6842-C534-EFAB-E650816A92DA}"/>
              </a:ext>
            </a:extLst>
          </p:cNvPr>
          <p:cNvSpPr txBox="1"/>
          <p:nvPr/>
        </p:nvSpPr>
        <p:spPr>
          <a:xfrm>
            <a:off x="4252832" y="-1500"/>
            <a:ext cx="3661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大语言模型怎么做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5C214A-A83F-97CB-117E-49DE5F920146}"/>
              </a:ext>
            </a:extLst>
          </p:cNvPr>
          <p:cNvSpPr/>
          <p:nvPr/>
        </p:nvSpPr>
        <p:spPr>
          <a:xfrm>
            <a:off x="0" y="6223020"/>
            <a:ext cx="12191999" cy="622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3968162-D52B-921C-685A-1A2AF1EABE46}"/>
              </a:ext>
            </a:extLst>
          </p:cNvPr>
          <p:cNvSpPr/>
          <p:nvPr/>
        </p:nvSpPr>
        <p:spPr>
          <a:xfrm>
            <a:off x="2452987" y="2979022"/>
            <a:ext cx="3010641" cy="3085067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98D84E-6DDC-C918-AD1C-20EE2C21099F}"/>
              </a:ext>
            </a:extLst>
          </p:cNvPr>
          <p:cNvSpPr txBox="1"/>
          <p:nvPr/>
        </p:nvSpPr>
        <p:spPr>
          <a:xfrm>
            <a:off x="3205857" y="2479853"/>
            <a:ext cx="150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E1F775C-2671-C694-0944-ADA59F58C5F4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885D931-AC17-DABF-BD3A-EF7F7A40150D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6834511-E104-7C97-D06B-03F24D75BE25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0A4CC4C-A716-EFF0-9005-340768AFE9DA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F64C8EF-44AF-27B5-EFA9-316E2270543C}"/>
              </a:ext>
            </a:extLst>
          </p:cNvPr>
          <p:cNvSpPr txBox="1"/>
          <p:nvPr/>
        </p:nvSpPr>
        <p:spPr>
          <a:xfrm>
            <a:off x="8274830" y="723213"/>
            <a:ext cx="3640137" cy="5125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2, 21) =27,   (2, 1, 29) =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1, 50) = 56,  (1, 2, 31)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(1, 3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16) = 19,  (3, 1, 16)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19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4, 67) = 64,  (4, 1, 99) = 96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2, 60)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,  (2, 3, 50) = 4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(4, 2, 48)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41,  </a:t>
            </a:r>
            <a:r>
              <a:rPr lang="zh-CN" altLang="en-US" sz="2000" dirty="0">
                <a:solidFill>
                  <a:srgbClr val="351F0F"/>
                </a:solidFill>
              </a:rPr>
              <a:t>(2 ,4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38) </a:t>
            </a:r>
            <a:r>
              <a:rPr lang="en-US" altLang="zh-CN" sz="2000" dirty="0">
                <a:solidFill>
                  <a:srgbClr val="351F0F"/>
                </a:solidFill>
              </a:rPr>
              <a:t>= 31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(4, 3, 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80,  </a:t>
            </a: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4, 77) = </a:t>
            </a:r>
            <a:r>
              <a:rPr lang="en-US" altLang="zh-CN" sz="2000" dirty="0">
                <a:solidFill>
                  <a:srgbClr val="351F0F"/>
                </a:solidFill>
              </a:rPr>
              <a:t>67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1, 51) = 61</a:t>
            </a:r>
            <a:r>
              <a:rPr lang="en-US" altLang="zh-CN" sz="2000" dirty="0">
                <a:solidFill>
                  <a:srgbClr val="351F0F"/>
                </a:solidFill>
              </a:rPr>
              <a:t>,  </a:t>
            </a:r>
            <a:r>
              <a:rPr lang="zh-CN" altLang="en-US" sz="2000" dirty="0">
                <a:solidFill>
                  <a:srgbClr val="351F0F"/>
                </a:solidFill>
              </a:rPr>
              <a:t>(1, 1, 58) = 6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2, 46) = 4</a:t>
            </a:r>
            <a:r>
              <a:rPr lang="en-US" altLang="zh-CN" sz="2000" dirty="0">
                <a:solidFill>
                  <a:srgbClr val="351F0F"/>
                </a:solidFill>
              </a:rPr>
              <a:t>8,  </a:t>
            </a:r>
            <a:r>
              <a:rPr lang="zh-CN" altLang="en-US" sz="2000" dirty="0">
                <a:solidFill>
                  <a:srgbClr val="351F0F"/>
                </a:solidFill>
              </a:rPr>
              <a:t>(2, 2, 35)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3, 36) = 32,  (3, 3, 29) = 25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(4, 4, 46)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30</a:t>
            </a:r>
            <a:r>
              <a:rPr lang="en-US" altLang="zh-CN" sz="2000" dirty="0">
                <a:solidFill>
                  <a:srgbClr val="351F0F"/>
                </a:solidFill>
              </a:rPr>
              <a:t>,  (4, 4, 88) = 72</a:t>
            </a:r>
            <a:endParaRPr lang="zh-CN" altLang="en-US" sz="2000" dirty="0">
              <a:solidFill>
                <a:srgbClr val="351F0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9B88CE2-78E0-F1EE-8F32-2CC2997624CE}"/>
                  </a:ext>
                </a:extLst>
              </p:cNvPr>
              <p:cNvSpPr txBox="1"/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lang="en-US" altLang="zh-CN" sz="2000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9B88CE2-78E0-F1EE-8F32-2CC299762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blipFill>
                <a:blip r:embed="rId3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6CFE32C-F58B-8092-6075-CC34ACBB6E56}"/>
                  </a:ext>
                </a:extLst>
              </p:cNvPr>
              <p:cNvSpPr txBox="1"/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</m:oMath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351F0F"/>
                          </a:solidFill>
                        </a:rPr>
                        <m:t>  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−16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6CFE32C-F58B-8092-6075-CC34ACBB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blipFill>
                <a:blip r:embed="rId4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07AEB3CE-32CE-5359-3803-8DDEE8B8C643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E4B6848-3FA1-3A62-D5AB-25C9F0368662}"/>
              </a:ext>
            </a:extLst>
          </p:cNvPr>
          <p:cNvSpPr txBox="1"/>
          <p:nvPr/>
        </p:nvSpPr>
        <p:spPr>
          <a:xfrm>
            <a:off x="408694" y="431351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Composition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457EB423-5CE9-A86A-06D1-B12BC6DF55CB}"/>
                  </a:ext>
                </a:extLst>
              </p:cNvPr>
              <p:cNvSpPr/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+5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−8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457EB423-5CE9-A86A-06D1-B12BC6DF5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blipFill>
                <a:blip r:embed="rId5"/>
                <a:stretch>
                  <a:fillRect b="-50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箭头: 左 2">
                <a:extLst>
                  <a:ext uri="{FF2B5EF4-FFF2-40B4-BE49-F238E27FC236}">
                    <a16:creationId xmlns:a16="http://schemas.microsoft.com/office/drawing/2014/main" id="{E49A428F-0037-F132-D15D-7907ECA7CC28}"/>
                  </a:ext>
                </a:extLst>
              </p:cNvPr>
              <p:cNvSpPr/>
              <p:nvPr/>
            </p:nvSpPr>
            <p:spPr>
              <a:xfrm>
                <a:off x="5781259" y="5849599"/>
                <a:ext cx="6206143" cy="1135584"/>
              </a:xfrm>
              <a:prstGeom prst="lef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sz="3200" dirty="0"/>
                  <a:t> 增大</a:t>
                </a:r>
              </a:p>
            </p:txBody>
          </p:sp>
        </mc:Choice>
        <mc:Fallback xmlns="">
          <p:sp>
            <p:nvSpPr>
              <p:cNvPr id="3" name="箭头: 左 2">
                <a:extLst>
                  <a:ext uri="{FF2B5EF4-FFF2-40B4-BE49-F238E27FC236}">
                    <a16:creationId xmlns:a16="http://schemas.microsoft.com/office/drawing/2014/main" id="{E49A428F-0037-F132-D15D-7907ECA7C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259" y="5849599"/>
                <a:ext cx="6206143" cy="1135584"/>
              </a:xfrm>
              <a:prstGeom prst="leftArrow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60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6D5E1-0215-8DEF-8204-4ADDA1956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1ADB6-7CFC-545B-3463-1D2CF009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推理与记忆的例子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34BAF1-C72B-6B29-70CB-29582820539C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B2560B-CE84-B94C-EE7D-68CAC63A703D}"/>
              </a:ext>
            </a:extLst>
          </p:cNvPr>
          <p:cNvSpPr txBox="1"/>
          <p:nvPr/>
        </p:nvSpPr>
        <p:spPr>
          <a:xfrm>
            <a:off x="4252832" y="-1500"/>
            <a:ext cx="3661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大语言模型怎么做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5FE563-08ED-5055-791F-E6F5658BFCEA}"/>
              </a:ext>
            </a:extLst>
          </p:cNvPr>
          <p:cNvSpPr/>
          <p:nvPr/>
        </p:nvSpPr>
        <p:spPr>
          <a:xfrm>
            <a:off x="0" y="6223020"/>
            <a:ext cx="12191999" cy="622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994503F-4A5C-ED0B-CCD8-ADC5B88C9C7C}"/>
              </a:ext>
            </a:extLst>
          </p:cNvPr>
          <p:cNvSpPr/>
          <p:nvPr/>
        </p:nvSpPr>
        <p:spPr>
          <a:xfrm>
            <a:off x="2452987" y="2979022"/>
            <a:ext cx="3010641" cy="3085067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671D43-39AC-4D66-CE12-3C2E67FC40CC}"/>
              </a:ext>
            </a:extLst>
          </p:cNvPr>
          <p:cNvSpPr txBox="1"/>
          <p:nvPr/>
        </p:nvSpPr>
        <p:spPr>
          <a:xfrm>
            <a:off x="3205857" y="2479853"/>
            <a:ext cx="150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3537C10-644A-DCDA-F84F-A135BD032F4E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357C94F-DF26-C21A-20BD-100BB5F4356D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8B216D-525E-A6BC-89DA-C75C236D0035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B359B11-C3D4-5D56-565F-9CD63B9D620D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623B376-D008-ED9D-B38F-AC554AE36D0A}"/>
              </a:ext>
            </a:extLst>
          </p:cNvPr>
          <p:cNvSpPr txBox="1"/>
          <p:nvPr/>
        </p:nvSpPr>
        <p:spPr>
          <a:xfrm>
            <a:off x="8274830" y="723213"/>
            <a:ext cx="3640137" cy="5125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2, 21) =27,   (2, 1, 29) =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1, 50) = 56,  (1, 2, 31)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(1, 3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16) = 19,  (3, 1, 16)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19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4, 67) = 64,  (4, 1, 99) = 96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2, 60)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,  (2, 3, 50) = 4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(4, 2, 48)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41,  </a:t>
            </a:r>
            <a:r>
              <a:rPr lang="zh-CN" altLang="en-US" sz="2000" dirty="0">
                <a:solidFill>
                  <a:srgbClr val="351F0F"/>
                </a:solidFill>
              </a:rPr>
              <a:t>(2 ,4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38) </a:t>
            </a:r>
            <a:r>
              <a:rPr lang="en-US" altLang="zh-CN" sz="2000" dirty="0">
                <a:solidFill>
                  <a:srgbClr val="351F0F"/>
                </a:solidFill>
              </a:rPr>
              <a:t>= 31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(4, 3, 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80,  </a:t>
            </a: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4, 77) = </a:t>
            </a:r>
            <a:r>
              <a:rPr lang="en-US" altLang="zh-CN" sz="2000" dirty="0">
                <a:solidFill>
                  <a:srgbClr val="351F0F"/>
                </a:solidFill>
              </a:rPr>
              <a:t>67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1, 51) = 61</a:t>
            </a:r>
            <a:r>
              <a:rPr lang="en-US" altLang="zh-CN" sz="2000" dirty="0">
                <a:solidFill>
                  <a:srgbClr val="351F0F"/>
                </a:solidFill>
              </a:rPr>
              <a:t>,  </a:t>
            </a:r>
            <a:r>
              <a:rPr lang="zh-CN" altLang="en-US" sz="2000" dirty="0">
                <a:solidFill>
                  <a:srgbClr val="351F0F"/>
                </a:solidFill>
              </a:rPr>
              <a:t>(1, 1, 58) = 6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2, 46) = 4</a:t>
            </a:r>
            <a:r>
              <a:rPr lang="en-US" altLang="zh-CN" sz="2000" dirty="0">
                <a:solidFill>
                  <a:srgbClr val="351F0F"/>
                </a:solidFill>
              </a:rPr>
              <a:t>8,  </a:t>
            </a:r>
            <a:r>
              <a:rPr lang="zh-CN" altLang="en-US" sz="2000" dirty="0">
                <a:solidFill>
                  <a:srgbClr val="351F0F"/>
                </a:solidFill>
              </a:rPr>
              <a:t>(2, 2, 35)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3, 36) = 32,  (3, 3, 29) = 25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(4, 4, 46)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30</a:t>
            </a:r>
            <a:r>
              <a:rPr lang="en-US" altLang="zh-CN" sz="2000" dirty="0">
                <a:solidFill>
                  <a:srgbClr val="351F0F"/>
                </a:solidFill>
              </a:rPr>
              <a:t>,  (4, 4, 88) = 72</a:t>
            </a:r>
            <a:endParaRPr lang="zh-CN" altLang="en-US" sz="2000" dirty="0">
              <a:solidFill>
                <a:srgbClr val="351F0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C92DB65-54D0-FB74-738F-49B2F7D3696C}"/>
                  </a:ext>
                </a:extLst>
              </p:cNvPr>
              <p:cNvSpPr txBox="1"/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lang="en-US" altLang="zh-CN" sz="2000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C92DB65-54D0-FB74-738F-49B2F7D36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blipFill>
                <a:blip r:embed="rId3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62DBDDC-88E1-BD96-BB39-CAE20BC88666}"/>
                  </a:ext>
                </a:extLst>
              </p:cNvPr>
              <p:cNvSpPr txBox="1"/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</m:oMath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351F0F"/>
                          </a:solidFill>
                        </a:rPr>
                        <m:t>  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−16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62DBDDC-88E1-BD96-BB39-CAE20BC88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blipFill>
                <a:blip r:embed="rId4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CBC6CD8B-E357-5461-534C-FC409B050DAF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372436D-D43C-3AE8-7FF7-009AA1AE4F95}"/>
              </a:ext>
            </a:extLst>
          </p:cNvPr>
          <p:cNvSpPr txBox="1"/>
          <p:nvPr/>
        </p:nvSpPr>
        <p:spPr>
          <a:xfrm>
            <a:off x="408694" y="431351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Composition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4EF4CEE2-060B-D55C-CB4A-39A208EB942A}"/>
                  </a:ext>
                </a:extLst>
              </p:cNvPr>
              <p:cNvSpPr/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+5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−8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4EF4CEE2-060B-D55C-CB4A-39A208EB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blipFill>
                <a:blip r:embed="rId5"/>
                <a:stretch>
                  <a:fillRect b="-50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箭头: 左 2">
                <a:extLst>
                  <a:ext uri="{FF2B5EF4-FFF2-40B4-BE49-F238E27FC236}">
                    <a16:creationId xmlns:a16="http://schemas.microsoft.com/office/drawing/2014/main" id="{35021069-3967-7873-6C74-667CACC3CDA5}"/>
                  </a:ext>
                </a:extLst>
              </p:cNvPr>
              <p:cNvSpPr/>
              <p:nvPr/>
            </p:nvSpPr>
            <p:spPr>
              <a:xfrm>
                <a:off x="2712027" y="5849599"/>
                <a:ext cx="9275375" cy="1135584"/>
              </a:xfrm>
              <a:prstGeom prst="lef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sz="3200" dirty="0"/>
                  <a:t> 较大</a:t>
                </a:r>
              </a:p>
            </p:txBody>
          </p:sp>
        </mc:Choice>
        <mc:Fallback xmlns="">
          <p:sp>
            <p:nvSpPr>
              <p:cNvPr id="3" name="箭头: 左 2">
                <a:extLst>
                  <a:ext uri="{FF2B5EF4-FFF2-40B4-BE49-F238E27FC236}">
                    <a16:creationId xmlns:a16="http://schemas.microsoft.com/office/drawing/2014/main" id="{35021069-3967-7873-6C74-667CACC3C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027" y="5849599"/>
                <a:ext cx="9275375" cy="1135584"/>
              </a:xfrm>
              <a:prstGeom prst="leftArrow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079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9F772-BD15-E5E1-636F-2C044AF95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73BEF-7C96-4BFD-8A8F-2BFDFDBA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推理与记忆的例子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8B3923-0850-4FD5-F6E9-58CDC2614610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462706-ABAE-9FF9-1D7C-F93C9D065169}"/>
              </a:ext>
            </a:extLst>
          </p:cNvPr>
          <p:cNvSpPr txBox="1"/>
          <p:nvPr/>
        </p:nvSpPr>
        <p:spPr>
          <a:xfrm>
            <a:off x="4252832" y="-1500"/>
            <a:ext cx="3661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大语言模型怎么做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0BE0E1-EC03-2D1A-097C-603200244AC8}"/>
              </a:ext>
            </a:extLst>
          </p:cNvPr>
          <p:cNvSpPr/>
          <p:nvPr/>
        </p:nvSpPr>
        <p:spPr>
          <a:xfrm>
            <a:off x="0" y="6223020"/>
            <a:ext cx="12191999" cy="622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496EAC5-0EA5-BF63-2C0C-7913B4700811}"/>
              </a:ext>
            </a:extLst>
          </p:cNvPr>
          <p:cNvSpPr/>
          <p:nvPr/>
        </p:nvSpPr>
        <p:spPr>
          <a:xfrm>
            <a:off x="2452987" y="2979022"/>
            <a:ext cx="3010641" cy="3085067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482CAB-9DB4-40D1-6D8B-352D323C7A89}"/>
              </a:ext>
            </a:extLst>
          </p:cNvPr>
          <p:cNvSpPr txBox="1"/>
          <p:nvPr/>
        </p:nvSpPr>
        <p:spPr>
          <a:xfrm>
            <a:off x="3205857" y="2479853"/>
            <a:ext cx="150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177A98D-BD3B-E64B-4DF3-47803F199977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FF994DF-798E-956A-B4E9-ED9AADB8E17A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031F5FA-2F7E-D481-97EF-167723CBD13E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ABEE781-33A9-6D65-68C0-66C5E2A427B5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FC93CD3-18E6-41A5-99AE-C47EF830A8E2}"/>
              </a:ext>
            </a:extLst>
          </p:cNvPr>
          <p:cNvSpPr txBox="1"/>
          <p:nvPr/>
        </p:nvSpPr>
        <p:spPr>
          <a:xfrm>
            <a:off x="8274830" y="723213"/>
            <a:ext cx="3640137" cy="5125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2, 21) =27,   (2, 1, 29) = 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1, 50) = 56,  (1, 2, 31)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(1, 3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16) = 19,  (3, 1, 16)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19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4, 67) = 64,  (4, 1, 99) = 96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2, 60) </a:t>
            </a:r>
            <a:r>
              <a:rPr lang="en-US" altLang="zh-CN" sz="2000" dirty="0">
                <a:solidFill>
                  <a:srgbClr val="351F0F"/>
                </a:solidFill>
              </a:rPr>
              <a:t>= </a:t>
            </a:r>
            <a:r>
              <a:rPr lang="zh-CN" altLang="en-US" sz="2000" dirty="0">
                <a:solidFill>
                  <a:srgbClr val="351F0F"/>
                </a:solidFill>
              </a:rPr>
              <a:t>5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,  (2, 3, 50) = 4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(4, 2, 48)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</a:t>
            </a:r>
            <a:r>
              <a:rPr lang="en-US" altLang="zh-CN" sz="2000" dirty="0">
                <a:solidFill>
                  <a:srgbClr val="351F0F"/>
                </a:solidFill>
              </a:rPr>
              <a:t>41,  </a:t>
            </a:r>
            <a:r>
              <a:rPr lang="zh-CN" altLang="en-US" sz="2000" dirty="0">
                <a:solidFill>
                  <a:srgbClr val="351F0F"/>
                </a:solidFill>
              </a:rPr>
              <a:t>(2 ,4</a:t>
            </a:r>
            <a:r>
              <a:rPr lang="en-US" altLang="zh-CN" sz="2000" dirty="0">
                <a:solidFill>
                  <a:srgbClr val="351F0F"/>
                </a:solidFill>
              </a:rPr>
              <a:t>, </a:t>
            </a:r>
            <a:r>
              <a:rPr lang="zh-CN" altLang="en-US" sz="2000" dirty="0">
                <a:solidFill>
                  <a:srgbClr val="351F0F"/>
                </a:solidFill>
              </a:rPr>
              <a:t>38) </a:t>
            </a:r>
            <a:r>
              <a:rPr lang="en-US" altLang="zh-CN" sz="2000" dirty="0">
                <a:solidFill>
                  <a:srgbClr val="351F0F"/>
                </a:solidFill>
              </a:rPr>
              <a:t>= 31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(4, 3, </a:t>
            </a:r>
            <a:r>
              <a:rPr lang="en-US" altLang="zh-CN" sz="2000" dirty="0">
                <a:solidFill>
                  <a:srgbClr val="351F0F"/>
                </a:solidFill>
              </a:rPr>
              <a:t>9</a:t>
            </a:r>
            <a:r>
              <a:rPr lang="zh-CN" altLang="en-US" sz="2000" dirty="0">
                <a:solidFill>
                  <a:srgbClr val="351F0F"/>
                </a:solidFill>
              </a:rPr>
              <a:t>0) = </a:t>
            </a:r>
            <a:r>
              <a:rPr lang="en-US" altLang="zh-CN" sz="2000" dirty="0">
                <a:solidFill>
                  <a:srgbClr val="351F0F"/>
                </a:solidFill>
              </a:rPr>
              <a:t>80,  </a:t>
            </a: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4, 77) = </a:t>
            </a:r>
            <a:r>
              <a:rPr lang="en-US" altLang="zh-CN" sz="2000" dirty="0">
                <a:solidFill>
                  <a:srgbClr val="351F0F"/>
                </a:solidFill>
              </a:rPr>
              <a:t>67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(1, 1, 51) = 61</a:t>
            </a:r>
            <a:r>
              <a:rPr lang="en-US" altLang="zh-CN" sz="2000" dirty="0">
                <a:solidFill>
                  <a:srgbClr val="351F0F"/>
                </a:solidFill>
              </a:rPr>
              <a:t>,  </a:t>
            </a:r>
            <a:r>
              <a:rPr lang="zh-CN" altLang="en-US" sz="2000" dirty="0">
                <a:solidFill>
                  <a:srgbClr val="351F0F"/>
                </a:solidFill>
              </a:rPr>
              <a:t>(1, 1, 58) = 6</a:t>
            </a:r>
            <a:r>
              <a:rPr lang="en-US" altLang="zh-CN" sz="2000" dirty="0">
                <a:solidFill>
                  <a:srgbClr val="351F0F"/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(2, 2, 46) = 4</a:t>
            </a:r>
            <a:r>
              <a:rPr lang="en-US" altLang="zh-CN" sz="2000" dirty="0">
                <a:solidFill>
                  <a:srgbClr val="351F0F"/>
                </a:solidFill>
              </a:rPr>
              <a:t>8,  </a:t>
            </a:r>
            <a:r>
              <a:rPr lang="zh-CN" altLang="en-US" sz="2000" dirty="0">
                <a:solidFill>
                  <a:srgbClr val="351F0F"/>
                </a:solidFill>
              </a:rPr>
              <a:t>(2, 2, 35) = 37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</a:t>
            </a:r>
            <a:r>
              <a:rPr lang="en-US" altLang="zh-CN" sz="2000" dirty="0">
                <a:solidFill>
                  <a:srgbClr val="351F0F"/>
                </a:solidFill>
              </a:rPr>
              <a:t>3</a:t>
            </a:r>
            <a:r>
              <a:rPr lang="zh-CN" altLang="en-US" sz="2000" dirty="0">
                <a:solidFill>
                  <a:srgbClr val="351F0F"/>
                </a:solidFill>
              </a:rPr>
              <a:t>, 3, 36) = 32,  (3, 3, 29) = 25</a:t>
            </a:r>
            <a:endParaRPr lang="en-US" altLang="zh-CN" sz="2000" dirty="0">
              <a:solidFill>
                <a:srgbClr val="351F0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51F0F"/>
                </a:solidFill>
              </a:rPr>
              <a:t>(4, 4, 46) </a:t>
            </a:r>
            <a:r>
              <a:rPr lang="en-US" altLang="zh-CN" sz="2000" dirty="0">
                <a:solidFill>
                  <a:srgbClr val="351F0F"/>
                </a:solidFill>
              </a:rPr>
              <a:t>=</a:t>
            </a:r>
            <a:r>
              <a:rPr lang="zh-CN" altLang="en-US" sz="2000" dirty="0">
                <a:solidFill>
                  <a:srgbClr val="351F0F"/>
                </a:solidFill>
              </a:rPr>
              <a:t> 30</a:t>
            </a:r>
            <a:r>
              <a:rPr lang="en-US" altLang="zh-CN" sz="2000" dirty="0">
                <a:solidFill>
                  <a:srgbClr val="351F0F"/>
                </a:solidFill>
              </a:rPr>
              <a:t>,  (4, 4, 88) = 72</a:t>
            </a:r>
            <a:endParaRPr lang="zh-CN" altLang="en-US" sz="2000" dirty="0">
              <a:solidFill>
                <a:srgbClr val="351F0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8C51BA-A5D3-9FFB-2C36-610A52DEF444}"/>
                  </a:ext>
                </a:extLst>
              </p:cNvPr>
              <p:cNvSpPr txBox="1"/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:endParaRPr lang="en-US" altLang="zh-CN" sz="2000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zh-CN" altLang="en-US" sz="2000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lang="en-US" altLang="zh-CN" sz="2000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8C51BA-A5D3-9FFB-2C36-610A52DE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12" y="1023957"/>
                <a:ext cx="2198309" cy="5016758"/>
              </a:xfrm>
              <a:prstGeom prst="rect">
                <a:avLst/>
              </a:prstGeom>
              <a:blipFill>
                <a:blip r:embed="rId3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7CEA95D-D49D-25B5-58A7-43359B531999}"/>
                  </a:ext>
                </a:extLst>
              </p:cNvPr>
              <p:cNvSpPr txBox="1"/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 smtClean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−7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351F0F"/>
                        </a:solidFill>
                      </a:rPr>
                      <m:t>  </m:t>
                    </m:r>
                  </m:oMath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351F0F"/>
                          </a:solidFill>
                        </a:rPr>
                        <m:t>  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351F0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351F0F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dirty="0">
                    <a:solidFill>
                      <a:srgbClr val="351F0F"/>
                    </a:solidFill>
                  </a:rPr>
                  <a:t> </a:t>
                </a:r>
                <a:endParaRPr lang="en-US" altLang="zh-CN" dirty="0">
                  <a:solidFill>
                    <a:srgbClr val="351F0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solidFill>
                                <a:srgbClr val="351F0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351F0F"/>
                          </a:solidFill>
                          <a:latin typeface="Cambria Math" panose="02040503050406030204" pitchFamily="18" charset="0"/>
                        </a:rPr>
                        <m:t>−16</m:t>
                      </m:r>
                    </m:oMath>
                  </m:oMathPara>
                </a14:m>
                <a:endParaRPr lang="en-US" altLang="zh-CN" dirty="0">
                  <a:solidFill>
                    <a:srgbClr val="351F0F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7CEA95D-D49D-25B5-58A7-43359B531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09" y="3079577"/>
                <a:ext cx="3060069" cy="2855975"/>
              </a:xfrm>
              <a:prstGeom prst="rect">
                <a:avLst/>
              </a:prstGeom>
              <a:blipFill>
                <a:blip r:embed="rId4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01662476-7646-225C-0CCA-8AF7FEB1612E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C7C627B-E656-FEA9-5306-81FDFC641DE0}"/>
              </a:ext>
            </a:extLst>
          </p:cNvPr>
          <p:cNvSpPr txBox="1"/>
          <p:nvPr/>
        </p:nvSpPr>
        <p:spPr>
          <a:xfrm>
            <a:off x="408694" y="431351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Composition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CA05D48A-B917-7DC2-7323-4406AD7AE492}"/>
                  </a:ext>
                </a:extLst>
              </p:cNvPr>
              <p:cNvSpPr/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+5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−8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CA05D48A-B917-7DC2-7323-4406AD7AE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blipFill>
                <a:blip r:embed="rId5"/>
                <a:stretch>
                  <a:fillRect b="-50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箭头: 左 2">
                <a:extLst>
                  <a:ext uri="{FF2B5EF4-FFF2-40B4-BE49-F238E27FC236}">
                    <a16:creationId xmlns:a16="http://schemas.microsoft.com/office/drawing/2014/main" id="{36BD4D12-EC0A-01F7-28DE-7CD777B13021}"/>
                  </a:ext>
                </a:extLst>
              </p:cNvPr>
              <p:cNvSpPr/>
              <p:nvPr/>
            </p:nvSpPr>
            <p:spPr>
              <a:xfrm>
                <a:off x="-93517" y="5849599"/>
                <a:ext cx="12080920" cy="1135584"/>
              </a:xfrm>
              <a:prstGeom prst="lef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sz="3200" dirty="0"/>
                  <a:t> 很大</a:t>
                </a:r>
              </a:p>
            </p:txBody>
          </p:sp>
        </mc:Choice>
        <mc:Fallback xmlns="">
          <p:sp>
            <p:nvSpPr>
              <p:cNvPr id="3" name="箭头: 左 2">
                <a:extLst>
                  <a:ext uri="{FF2B5EF4-FFF2-40B4-BE49-F238E27FC236}">
                    <a16:creationId xmlns:a16="http://schemas.microsoft.com/office/drawing/2014/main" id="{36BD4D12-EC0A-01F7-28DE-7CD777B13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517" y="5849599"/>
                <a:ext cx="12080920" cy="1135584"/>
              </a:xfrm>
              <a:prstGeom prst="leftArrow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564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C4925-6AF6-8C45-56F4-7859EAA2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88FEE56-BA54-F775-E8FD-43825DC4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b="1" dirty="0"/>
              <a:t>Key hyper-parameter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03DED-65C7-E653-8DEC-DC53642767D5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B40BFA-6D52-2CE4-4715-6FD2FC6C2FD9}"/>
                  </a:ext>
                </a:extLst>
              </p:cNvPr>
              <p:cNvSpPr txBox="1"/>
              <p:nvPr/>
            </p:nvSpPr>
            <p:spPr>
              <a:xfrm>
                <a:off x="2730863" y="2772514"/>
                <a:ext cx="6865258" cy="219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</a:rPr>
                  <a:t>: </a:t>
                </a:r>
                <a:r>
                  <a:rPr kumimoji="1" lang="zh-CN" altLang="en-US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A657B1-0584-1D4F-65FC-C37363493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63" y="2772514"/>
                <a:ext cx="6865258" cy="2193421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3D4AD96-79DF-885B-7F01-92A391EB9AE3}"/>
                  </a:ext>
                </a:extLst>
              </p:cNvPr>
              <p:cNvSpPr txBox="1"/>
              <p:nvPr/>
            </p:nvSpPr>
            <p:spPr>
              <a:xfrm>
                <a:off x="3115492" y="1112436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F9F8300-D774-D6A3-F37B-421D42FC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92" y="1112436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56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BBDA9-7099-9D73-B31E-698754D8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Anchor function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2A7296-F730-0225-ED46-351D153D21CE}"/>
              </a:ext>
            </a:extLst>
          </p:cNvPr>
          <p:cNvSpPr txBox="1"/>
          <p:nvPr/>
        </p:nvSpPr>
        <p:spPr>
          <a:xfrm>
            <a:off x="249855" y="1216960"/>
            <a:ext cx="27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Designated Token as </a:t>
            </a:r>
            <a:r>
              <a:rPr lang="en-US" altLang="zh-CN" sz="2400" b="1" dirty="0"/>
              <a:t>Anchor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9CC47F-602A-1189-8EF2-0B84DFCABCFA}"/>
              </a:ext>
            </a:extLst>
          </p:cNvPr>
          <p:cNvSpPr txBox="1"/>
          <p:nvPr/>
        </p:nvSpPr>
        <p:spPr>
          <a:xfrm>
            <a:off x="3398755" y="1243039"/>
            <a:ext cx="2208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Other Token as </a:t>
            </a:r>
            <a:r>
              <a:rPr lang="en-US" altLang="zh-CN" sz="2400" b="1" dirty="0"/>
              <a:t>Key</a:t>
            </a:r>
            <a:endParaRPr lang="zh-CN" altLang="en-US" sz="24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1D0EA8-A388-2932-EBFF-5CF6A3863421}"/>
              </a:ext>
            </a:extLst>
          </p:cNvPr>
          <p:cNvSpPr/>
          <p:nvPr/>
        </p:nvSpPr>
        <p:spPr>
          <a:xfrm>
            <a:off x="4049250" y="2272990"/>
            <a:ext cx="747761" cy="4330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140E461-A4F4-ECCF-4FFE-61E9C143D443}"/>
              </a:ext>
            </a:extLst>
          </p:cNvPr>
          <p:cNvSpPr/>
          <p:nvPr/>
        </p:nvSpPr>
        <p:spPr>
          <a:xfrm>
            <a:off x="5602514" y="3026229"/>
            <a:ext cx="1444172" cy="319314"/>
          </a:xfrm>
          <a:prstGeom prst="rightArrow">
            <a:avLst>
              <a:gd name="adj1" fmla="val 34164"/>
              <a:gd name="adj2" fmla="val 6319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1B18E6-C4A5-62F2-0B57-BEEFB0B1E071}"/>
              </a:ext>
            </a:extLst>
          </p:cNvPr>
          <p:cNvSpPr txBox="1"/>
          <p:nvPr/>
        </p:nvSpPr>
        <p:spPr>
          <a:xfrm>
            <a:off x="7859127" y="1388635"/>
            <a:ext cx="141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2"/>
                </a:solidFill>
              </a:rPr>
              <a:t>Data set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B4C9F2-8121-8EFB-C8A3-CA127AC2E4D3}"/>
              </a:ext>
            </a:extLst>
          </p:cNvPr>
          <p:cNvSpPr txBox="1"/>
          <p:nvPr/>
        </p:nvSpPr>
        <p:spPr>
          <a:xfrm>
            <a:off x="7702327" y="1980743"/>
            <a:ext cx="1574643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27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35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56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25)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46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30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E5D95A-F481-1A25-F671-DA70243E7707}"/>
              </a:ext>
            </a:extLst>
          </p:cNvPr>
          <p:cNvSpPr txBox="1"/>
          <p:nvPr/>
        </p:nvSpPr>
        <p:spPr>
          <a:xfrm>
            <a:off x="9847844" y="2722567"/>
            <a:ext cx="2500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</a:rPr>
              <a:t>Train model to predict 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Targets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B832A6-5B75-A7AA-AB8B-08B2A6D2B0C1}"/>
              </a:ext>
            </a:extLst>
          </p:cNvPr>
          <p:cNvSpPr txBox="1"/>
          <p:nvPr/>
        </p:nvSpPr>
        <p:spPr>
          <a:xfrm>
            <a:off x="4194997" y="3535913"/>
            <a:ext cx="615553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E2B63"/>
                </a:solidFill>
              </a:rPr>
              <a:t>…</a:t>
            </a:r>
            <a:endParaRPr lang="zh-CN" altLang="en-US" sz="2800" b="1" dirty="0">
              <a:solidFill>
                <a:srgbClr val="0E2B63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A6335E-3278-228C-AA9E-75C14AB87574}"/>
              </a:ext>
            </a:extLst>
          </p:cNvPr>
          <p:cNvSpPr/>
          <p:nvPr/>
        </p:nvSpPr>
        <p:spPr>
          <a:xfrm>
            <a:off x="4055103" y="2922946"/>
            <a:ext cx="747761" cy="4330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EDA2CE-3027-0F8C-1C8B-C3A0951C5640}"/>
              </a:ext>
            </a:extLst>
          </p:cNvPr>
          <p:cNvSpPr/>
          <p:nvPr/>
        </p:nvSpPr>
        <p:spPr>
          <a:xfrm>
            <a:off x="4049249" y="4222858"/>
            <a:ext cx="747761" cy="4330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FEA97D-F620-6E2D-1C79-13BBBDC96F12}"/>
              </a:ext>
            </a:extLst>
          </p:cNvPr>
          <p:cNvSpPr txBox="1"/>
          <p:nvPr/>
        </p:nvSpPr>
        <p:spPr>
          <a:xfrm>
            <a:off x="8233819" y="3535913"/>
            <a:ext cx="615553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tx2"/>
                </a:solidFill>
              </a:rPr>
              <a:t>…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3B161C8-8CE6-D0B9-3D33-E4345498AE11}"/>
              </a:ext>
            </a:extLst>
          </p:cNvPr>
          <p:cNvSpPr txBox="1"/>
          <p:nvPr/>
        </p:nvSpPr>
        <p:spPr>
          <a:xfrm>
            <a:off x="7923873" y="5200129"/>
            <a:ext cx="1119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Anchor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CE51D40-7F3D-8699-C5B6-4CE76840C65F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358188" y="4878388"/>
            <a:ext cx="125294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36175A0-C3E7-D0AB-5941-B7BB088AFCB9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8483482" y="4878388"/>
            <a:ext cx="169981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E84A1AB-53AE-2317-3823-82DB235997EA}"/>
              </a:ext>
            </a:extLst>
          </p:cNvPr>
          <p:cNvSpPr txBox="1"/>
          <p:nvPr/>
        </p:nvSpPr>
        <p:spPr>
          <a:xfrm>
            <a:off x="7267731" y="5190604"/>
            <a:ext cx="65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E4512CF-1CC6-6DA5-7913-A32C2C1D7CCD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7595802" y="4878388"/>
            <a:ext cx="430909" cy="3122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F939A74A-AFB5-BBF1-8199-848FCE0328F8}"/>
              </a:ext>
            </a:extLst>
          </p:cNvPr>
          <p:cNvSpPr txBox="1"/>
          <p:nvPr/>
        </p:nvSpPr>
        <p:spPr>
          <a:xfrm>
            <a:off x="8922866" y="5200129"/>
            <a:ext cx="100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AF0B7EE-1B9E-71AD-E8B3-503CF201DD09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8985250" y="4878388"/>
            <a:ext cx="438010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B678583-D990-3A8B-0E63-56904DF74C7F}"/>
              </a:ext>
            </a:extLst>
          </p:cNvPr>
          <p:cNvSpPr/>
          <p:nvPr/>
        </p:nvSpPr>
        <p:spPr>
          <a:xfrm>
            <a:off x="653610" y="2272990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n>
                  <a:solidFill>
                    <a:srgbClr val="D79A00"/>
                  </a:solidFill>
                </a:ln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n>
                <a:solidFill>
                  <a:srgbClr val="D79A00"/>
                </a:solidFill>
              </a:ln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0869549-5545-4F35-F926-A8D9F61CCEBF}"/>
              </a:ext>
            </a:extLst>
          </p:cNvPr>
          <p:cNvSpPr/>
          <p:nvPr/>
        </p:nvSpPr>
        <p:spPr>
          <a:xfrm>
            <a:off x="653609" y="2922946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BC45ED1-7283-5CB8-68A1-C165418C9BE3}"/>
              </a:ext>
            </a:extLst>
          </p:cNvPr>
          <p:cNvSpPr/>
          <p:nvPr/>
        </p:nvSpPr>
        <p:spPr>
          <a:xfrm>
            <a:off x="651971" y="4222858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3E72FDA-F09E-74B8-341E-BC28148F3107}"/>
              </a:ext>
            </a:extLst>
          </p:cNvPr>
          <p:cNvSpPr/>
          <p:nvPr/>
        </p:nvSpPr>
        <p:spPr>
          <a:xfrm>
            <a:off x="651971" y="3572902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68F9D6E-F768-19BE-5EDB-1199242A3F3F}"/>
              </a:ext>
            </a:extLst>
          </p:cNvPr>
          <p:cNvSpPr txBox="1"/>
          <p:nvPr/>
        </p:nvSpPr>
        <p:spPr>
          <a:xfrm>
            <a:off x="1502982" y="2289479"/>
            <a:ext cx="258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44A5C99-F604-A17D-7EED-825AC880399D}"/>
              </a:ext>
            </a:extLst>
          </p:cNvPr>
          <p:cNvSpPr txBox="1"/>
          <p:nvPr/>
        </p:nvSpPr>
        <p:spPr>
          <a:xfrm>
            <a:off x="1502982" y="2947759"/>
            <a:ext cx="258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8E9B6CE-DD32-F01C-1A65-747992B00AAA}"/>
              </a:ext>
            </a:extLst>
          </p:cNvPr>
          <p:cNvSpPr txBox="1"/>
          <p:nvPr/>
        </p:nvSpPr>
        <p:spPr>
          <a:xfrm>
            <a:off x="1497616" y="3572902"/>
            <a:ext cx="258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E47AFD1-CD4B-AB94-8230-F2F9D14C8347}"/>
              </a:ext>
            </a:extLst>
          </p:cNvPr>
          <p:cNvSpPr txBox="1"/>
          <p:nvPr/>
        </p:nvSpPr>
        <p:spPr>
          <a:xfrm>
            <a:off x="1497616" y="4239347"/>
            <a:ext cx="258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4B1D47C-47F0-3DC5-D28D-CFF40FC96C27}"/>
              </a:ext>
            </a:extLst>
          </p:cNvPr>
          <p:cNvSpPr/>
          <p:nvPr/>
        </p:nvSpPr>
        <p:spPr>
          <a:xfrm>
            <a:off x="1870639" y="2289479"/>
            <a:ext cx="747761" cy="433088"/>
          </a:xfrm>
          <a:prstGeom prst="rect">
            <a:avLst/>
          </a:prstGeom>
          <a:solidFill>
            <a:srgbClr val="DBE9FC"/>
          </a:solidFill>
          <a:ln w="38100">
            <a:solidFill>
              <a:srgbClr val="96AF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+5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40D08BD-E280-B2A6-A29A-14FD3E09BC95}"/>
              </a:ext>
            </a:extLst>
          </p:cNvPr>
          <p:cNvSpPr/>
          <p:nvPr/>
        </p:nvSpPr>
        <p:spPr>
          <a:xfrm>
            <a:off x="1870638" y="2939435"/>
            <a:ext cx="747761" cy="433088"/>
          </a:xfrm>
          <a:prstGeom prst="rect">
            <a:avLst/>
          </a:prstGeom>
          <a:solidFill>
            <a:srgbClr val="DBE9FC"/>
          </a:solidFill>
          <a:ln w="38100">
            <a:solidFill>
              <a:srgbClr val="96AF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AD75ACC-9F41-8FBC-5744-84BD698523A2}"/>
              </a:ext>
            </a:extLst>
          </p:cNvPr>
          <p:cNvSpPr/>
          <p:nvPr/>
        </p:nvSpPr>
        <p:spPr>
          <a:xfrm>
            <a:off x="1869000" y="4239347"/>
            <a:ext cx="747761" cy="433088"/>
          </a:xfrm>
          <a:prstGeom prst="rect">
            <a:avLst/>
          </a:prstGeom>
          <a:solidFill>
            <a:srgbClr val="DBE9FC"/>
          </a:solidFill>
          <a:ln w="38100">
            <a:solidFill>
              <a:srgbClr val="96AF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0057C7F-55BE-0558-F164-3D83414949AA}"/>
              </a:ext>
            </a:extLst>
          </p:cNvPr>
          <p:cNvSpPr/>
          <p:nvPr/>
        </p:nvSpPr>
        <p:spPr>
          <a:xfrm>
            <a:off x="1869000" y="3589391"/>
            <a:ext cx="747761" cy="433088"/>
          </a:xfrm>
          <a:prstGeom prst="rect">
            <a:avLst/>
          </a:prstGeom>
          <a:solidFill>
            <a:srgbClr val="DBE9FC"/>
          </a:solidFill>
          <a:ln w="38100">
            <a:solidFill>
              <a:srgbClr val="96AF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904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F1697-9FBD-46F2-8248-26730BF25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0CA13797-C68B-399E-025A-398D88439BA5}"/>
              </a:ext>
            </a:extLst>
          </p:cNvPr>
          <p:cNvSpPr/>
          <p:nvPr/>
        </p:nvSpPr>
        <p:spPr>
          <a:xfrm>
            <a:off x="4256029" y="4661262"/>
            <a:ext cx="4363336" cy="704885"/>
          </a:xfrm>
          <a:prstGeom prst="roundRect">
            <a:avLst/>
          </a:prstGeom>
          <a:solidFill>
            <a:srgbClr val="FFFFFF"/>
          </a:solidFill>
          <a:ln w="38100">
            <a:solidFill>
              <a:schemeClr val="tx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827C38-E993-9756-B7E2-1B82EF9F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NN to learn Anchor function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DB954B-A5A1-B5BB-18D3-03428F16AD68}"/>
              </a:ext>
            </a:extLst>
          </p:cNvPr>
          <p:cNvSpPr txBox="1"/>
          <p:nvPr/>
        </p:nvSpPr>
        <p:spPr>
          <a:xfrm>
            <a:off x="5885703" y="5354445"/>
            <a:ext cx="2661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Designated Token as </a:t>
            </a:r>
            <a:r>
              <a:rPr lang="en-US" altLang="zh-CN" sz="2400" b="1" dirty="0"/>
              <a:t>Anchor</a:t>
            </a:r>
            <a:endParaRPr lang="zh-CN" altLang="en-US" sz="24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E1D7134-3485-9AFF-62C7-C3F6FA0EDF72}"/>
              </a:ext>
            </a:extLst>
          </p:cNvPr>
          <p:cNvSpPr/>
          <p:nvPr/>
        </p:nvSpPr>
        <p:spPr>
          <a:xfrm>
            <a:off x="4668918" y="402447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B361289-8F81-C7C1-FF1A-38E6053887E4}"/>
              </a:ext>
            </a:extLst>
          </p:cNvPr>
          <p:cNvSpPr/>
          <p:nvPr/>
        </p:nvSpPr>
        <p:spPr>
          <a:xfrm>
            <a:off x="6213946" y="402447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005F2B1-EA37-D394-5478-49FE81665097}"/>
              </a:ext>
            </a:extLst>
          </p:cNvPr>
          <p:cNvSpPr/>
          <p:nvPr/>
        </p:nvSpPr>
        <p:spPr>
          <a:xfrm>
            <a:off x="7758974" y="402447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EABB956-D1DF-A6E9-EF93-88BD936B58A9}"/>
              </a:ext>
            </a:extLst>
          </p:cNvPr>
          <p:cNvSpPr/>
          <p:nvPr/>
        </p:nvSpPr>
        <p:spPr>
          <a:xfrm>
            <a:off x="4668917" y="3339971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946FD6D-E8DF-5AFE-4ADE-8C626DD94CD7}"/>
              </a:ext>
            </a:extLst>
          </p:cNvPr>
          <p:cNvSpPr/>
          <p:nvPr/>
        </p:nvSpPr>
        <p:spPr>
          <a:xfrm>
            <a:off x="6213945" y="3339971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20A316C-A9B5-BBBA-060A-36FE82A92878}"/>
              </a:ext>
            </a:extLst>
          </p:cNvPr>
          <p:cNvSpPr/>
          <p:nvPr/>
        </p:nvSpPr>
        <p:spPr>
          <a:xfrm>
            <a:off x="7758973" y="3339971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DF6F5E4-5118-0A3F-0A70-254412414A14}"/>
              </a:ext>
            </a:extLst>
          </p:cNvPr>
          <p:cNvCxnSpPr>
            <a:cxnSpLocks/>
            <a:stCxn id="31" idx="0"/>
            <a:endCxn id="34" idx="4"/>
          </p:cNvCxnSpPr>
          <p:nvPr/>
        </p:nvCxnSpPr>
        <p:spPr>
          <a:xfrm flipH="1" flipV="1">
            <a:off x="4898782" y="3799701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519FFEC-C9B4-CD0D-1027-262F035C03DD}"/>
              </a:ext>
            </a:extLst>
          </p:cNvPr>
          <p:cNvCxnSpPr>
            <a:cxnSpLocks/>
            <a:stCxn id="31" idx="0"/>
            <a:endCxn id="35" idx="4"/>
          </p:cNvCxnSpPr>
          <p:nvPr/>
        </p:nvCxnSpPr>
        <p:spPr>
          <a:xfrm flipV="1">
            <a:off x="4898783" y="3799701"/>
            <a:ext cx="1545027" cy="224773"/>
          </a:xfrm>
          <a:prstGeom prst="straightConnector1">
            <a:avLst/>
          </a:prstGeom>
          <a:ln w="28575" cap="flat">
            <a:solidFill>
              <a:schemeClr val="bg2">
                <a:lumMod val="75000"/>
              </a:schemeClr>
            </a:solidFill>
            <a:headEnd w="lg" len="lg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6C4DBF4-DC7B-89FD-F0D9-F0FC838DB92A}"/>
              </a:ext>
            </a:extLst>
          </p:cNvPr>
          <p:cNvCxnSpPr>
            <a:cxnSpLocks/>
            <a:stCxn id="31" idx="0"/>
            <a:endCxn id="36" idx="4"/>
          </p:cNvCxnSpPr>
          <p:nvPr/>
        </p:nvCxnSpPr>
        <p:spPr>
          <a:xfrm flipV="1">
            <a:off x="4898783" y="3799701"/>
            <a:ext cx="3090055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4A00514-D149-A232-EBCC-3B0656B92549}"/>
              </a:ext>
            </a:extLst>
          </p:cNvPr>
          <p:cNvCxnSpPr>
            <a:cxnSpLocks/>
            <a:stCxn id="32" idx="0"/>
            <a:endCxn id="35" idx="4"/>
          </p:cNvCxnSpPr>
          <p:nvPr/>
        </p:nvCxnSpPr>
        <p:spPr>
          <a:xfrm flipH="1" flipV="1">
            <a:off x="6443810" y="3799701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79DF237-C236-D233-4058-3BCEC2D1AE81}"/>
              </a:ext>
            </a:extLst>
          </p:cNvPr>
          <p:cNvCxnSpPr>
            <a:cxnSpLocks/>
            <a:stCxn id="32" idx="0"/>
            <a:endCxn id="36" idx="4"/>
          </p:cNvCxnSpPr>
          <p:nvPr/>
        </p:nvCxnSpPr>
        <p:spPr>
          <a:xfrm flipV="1">
            <a:off x="6443811" y="3799701"/>
            <a:ext cx="1545027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6878196-769D-0C1B-456F-3F7B941B62EA}"/>
              </a:ext>
            </a:extLst>
          </p:cNvPr>
          <p:cNvCxnSpPr>
            <a:cxnSpLocks/>
            <a:stCxn id="33" idx="0"/>
            <a:endCxn id="36" idx="4"/>
          </p:cNvCxnSpPr>
          <p:nvPr/>
        </p:nvCxnSpPr>
        <p:spPr>
          <a:xfrm flipH="1" flipV="1">
            <a:off x="7988838" y="3799701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C977B68-5142-CD52-0669-952851BEC8E1}"/>
              </a:ext>
            </a:extLst>
          </p:cNvPr>
          <p:cNvCxnSpPr>
            <a:cxnSpLocks/>
            <a:stCxn id="29" idx="0"/>
            <a:endCxn id="32" idx="4"/>
          </p:cNvCxnSpPr>
          <p:nvPr/>
        </p:nvCxnSpPr>
        <p:spPr>
          <a:xfrm flipV="1">
            <a:off x="6440241" y="4484204"/>
            <a:ext cx="3570" cy="32183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570C17E-C11B-D38D-2D6A-CE92825423A6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985056" y="4493082"/>
            <a:ext cx="1" cy="312956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7A4AAA64-9E01-1137-840D-3C36374D6660}"/>
              </a:ext>
            </a:extLst>
          </p:cNvPr>
          <p:cNvCxnSpPr>
            <a:cxnSpLocks/>
          </p:cNvCxnSpPr>
          <p:nvPr/>
        </p:nvCxnSpPr>
        <p:spPr>
          <a:xfrm flipV="1">
            <a:off x="4896576" y="4493082"/>
            <a:ext cx="0" cy="312956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7BCA22D6-27EC-DD87-A419-9483A280C27B}"/>
              </a:ext>
            </a:extLst>
          </p:cNvPr>
          <p:cNvSpPr/>
          <p:nvPr/>
        </p:nvSpPr>
        <p:spPr>
          <a:xfrm>
            <a:off x="4668915" y="2409559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05E3E41-B8B9-17B6-0D97-61F479B6F8D2}"/>
              </a:ext>
            </a:extLst>
          </p:cNvPr>
          <p:cNvSpPr/>
          <p:nvPr/>
        </p:nvSpPr>
        <p:spPr>
          <a:xfrm>
            <a:off x="6213943" y="2409559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94F4F16-51F1-0021-8BE1-C75E931EADC6}"/>
              </a:ext>
            </a:extLst>
          </p:cNvPr>
          <p:cNvSpPr/>
          <p:nvPr/>
        </p:nvSpPr>
        <p:spPr>
          <a:xfrm>
            <a:off x="7758971" y="2409559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140ABCC-D666-2415-1C10-5E4007B81C00}"/>
              </a:ext>
            </a:extLst>
          </p:cNvPr>
          <p:cNvCxnSpPr>
            <a:cxnSpLocks/>
            <a:stCxn id="34" idx="0"/>
            <a:endCxn id="64" idx="4"/>
          </p:cNvCxnSpPr>
          <p:nvPr/>
        </p:nvCxnSpPr>
        <p:spPr>
          <a:xfrm flipH="1" flipV="1">
            <a:off x="4898780" y="2869289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78888967-07CB-200C-20EE-C28C86458E38}"/>
              </a:ext>
            </a:extLst>
          </p:cNvPr>
          <p:cNvCxnSpPr>
            <a:cxnSpLocks/>
            <a:stCxn id="34" idx="0"/>
            <a:endCxn id="65" idx="4"/>
          </p:cNvCxnSpPr>
          <p:nvPr/>
        </p:nvCxnSpPr>
        <p:spPr>
          <a:xfrm flipV="1">
            <a:off x="4898782" y="2869289"/>
            <a:ext cx="1545026" cy="470682"/>
          </a:xfrm>
          <a:prstGeom prst="straightConnector1">
            <a:avLst/>
          </a:prstGeom>
          <a:ln w="28575" cap="flat">
            <a:solidFill>
              <a:schemeClr val="bg2">
                <a:lumMod val="75000"/>
              </a:schemeClr>
            </a:solidFill>
            <a:headEnd w="lg" len="lg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164086A-E9D3-0A75-33CB-5CC758616F7A}"/>
              </a:ext>
            </a:extLst>
          </p:cNvPr>
          <p:cNvCxnSpPr>
            <a:cxnSpLocks/>
            <a:stCxn id="34" idx="0"/>
            <a:endCxn id="66" idx="4"/>
          </p:cNvCxnSpPr>
          <p:nvPr/>
        </p:nvCxnSpPr>
        <p:spPr>
          <a:xfrm flipV="1">
            <a:off x="4898782" y="2869289"/>
            <a:ext cx="3090054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066CF7E5-6841-EA22-C2D9-217B5A816FF8}"/>
              </a:ext>
            </a:extLst>
          </p:cNvPr>
          <p:cNvCxnSpPr>
            <a:cxnSpLocks/>
            <a:stCxn id="35" idx="0"/>
            <a:endCxn id="65" idx="4"/>
          </p:cNvCxnSpPr>
          <p:nvPr/>
        </p:nvCxnSpPr>
        <p:spPr>
          <a:xfrm flipH="1" flipV="1">
            <a:off x="6443808" y="2869289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09DA8D0-7357-2EA6-DA3B-28FA26BB0934}"/>
              </a:ext>
            </a:extLst>
          </p:cNvPr>
          <p:cNvCxnSpPr>
            <a:cxnSpLocks/>
            <a:stCxn id="35" idx="0"/>
            <a:endCxn id="66" idx="4"/>
          </p:cNvCxnSpPr>
          <p:nvPr/>
        </p:nvCxnSpPr>
        <p:spPr>
          <a:xfrm flipV="1">
            <a:off x="6443810" y="2869289"/>
            <a:ext cx="1545026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E69E3A67-4EAC-E5DD-0879-491F63D33A76}"/>
              </a:ext>
            </a:extLst>
          </p:cNvPr>
          <p:cNvCxnSpPr>
            <a:cxnSpLocks/>
            <a:stCxn id="36" idx="0"/>
            <a:endCxn id="66" idx="4"/>
          </p:cNvCxnSpPr>
          <p:nvPr/>
        </p:nvCxnSpPr>
        <p:spPr>
          <a:xfrm flipH="1" flipV="1">
            <a:off x="7988836" y="2869289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6E283F3C-2F19-B743-14B3-E567560A32C7}"/>
              </a:ext>
            </a:extLst>
          </p:cNvPr>
          <p:cNvSpPr/>
          <p:nvPr/>
        </p:nvSpPr>
        <p:spPr>
          <a:xfrm>
            <a:off x="4401574" y="3015739"/>
            <a:ext cx="3982508" cy="1740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02733E7-7066-108E-154B-6043A282C237}"/>
              </a:ext>
            </a:extLst>
          </p:cNvPr>
          <p:cNvSpPr txBox="1"/>
          <p:nvPr/>
        </p:nvSpPr>
        <p:spPr>
          <a:xfrm>
            <a:off x="6037986" y="2748802"/>
            <a:ext cx="799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tx2"/>
                </a:solidFill>
              </a:rPr>
              <a:t>. . .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503353A-0CCB-BD2F-71C4-15107C839C3C}"/>
              </a:ext>
            </a:extLst>
          </p:cNvPr>
          <p:cNvCxnSpPr>
            <a:cxnSpLocks/>
            <a:stCxn id="66" idx="0"/>
            <a:endCxn id="90" idx="2"/>
          </p:cNvCxnSpPr>
          <p:nvPr/>
        </p:nvCxnSpPr>
        <p:spPr>
          <a:xfrm flipV="1">
            <a:off x="7988836" y="2120975"/>
            <a:ext cx="5377" cy="288584"/>
          </a:xfrm>
          <a:prstGeom prst="straightConnector1">
            <a:avLst/>
          </a:prstGeom>
          <a:ln w="38100">
            <a:solidFill>
              <a:srgbClr val="0E2B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76DD3EF3-229B-D280-733D-F59467CD68EE}"/>
              </a:ext>
            </a:extLst>
          </p:cNvPr>
          <p:cNvSpPr txBox="1"/>
          <p:nvPr/>
        </p:nvSpPr>
        <p:spPr>
          <a:xfrm>
            <a:off x="7486702" y="172086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Output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6200255-1622-5C4C-25A1-3E4C0AEA9E94}"/>
              </a:ext>
            </a:extLst>
          </p:cNvPr>
          <p:cNvSpPr txBox="1"/>
          <p:nvPr/>
        </p:nvSpPr>
        <p:spPr>
          <a:xfrm>
            <a:off x="6132164" y="1850812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NN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F1F10B15-AFB3-DF23-8B8C-ED67B465D1D4}"/>
              </a:ext>
            </a:extLst>
          </p:cNvPr>
          <p:cNvCxnSpPr>
            <a:cxnSpLocks/>
            <a:stCxn id="92" idx="3"/>
            <a:endCxn id="96" idx="2"/>
          </p:cNvCxnSpPr>
          <p:nvPr/>
        </p:nvCxnSpPr>
        <p:spPr>
          <a:xfrm flipV="1">
            <a:off x="8619365" y="2120975"/>
            <a:ext cx="404949" cy="2892730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29221197-6428-5DB8-1288-4A419E6E4C39}"/>
              </a:ext>
            </a:extLst>
          </p:cNvPr>
          <p:cNvSpPr txBox="1"/>
          <p:nvPr/>
        </p:nvSpPr>
        <p:spPr>
          <a:xfrm>
            <a:off x="8564091" y="1720865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Target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97" name="左大括号 96">
            <a:extLst>
              <a:ext uri="{FF2B5EF4-FFF2-40B4-BE49-F238E27FC236}">
                <a16:creationId xmlns:a16="http://schemas.microsoft.com/office/drawing/2014/main" id="{0FF887FB-0784-AD40-E6BD-657D71671F5F}"/>
              </a:ext>
            </a:extLst>
          </p:cNvPr>
          <p:cNvSpPr/>
          <p:nvPr/>
        </p:nvSpPr>
        <p:spPr>
          <a:xfrm rot="5400000">
            <a:off x="8384916" y="1095772"/>
            <a:ext cx="267594" cy="1059755"/>
          </a:xfrm>
          <a:prstGeom prst="leftBrace">
            <a:avLst>
              <a:gd name="adj1" fmla="val 39393"/>
              <a:gd name="adj2" fmla="val 5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E2051A8-5F55-3440-2F37-B2D04DD9F22B}"/>
              </a:ext>
            </a:extLst>
          </p:cNvPr>
          <p:cNvSpPr txBox="1"/>
          <p:nvPr/>
        </p:nvSpPr>
        <p:spPr>
          <a:xfrm>
            <a:off x="7646519" y="1005008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Calculate loss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6E8E2FF-F45E-E145-541C-23C4B96CD10C}"/>
              </a:ext>
            </a:extLst>
          </p:cNvPr>
          <p:cNvCxnSpPr>
            <a:cxnSpLocks/>
          </p:cNvCxnSpPr>
          <p:nvPr/>
        </p:nvCxnSpPr>
        <p:spPr>
          <a:xfrm>
            <a:off x="6673673" y="1405118"/>
            <a:ext cx="1085298" cy="3392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129AADE-A759-0035-9A21-9757E994772F}"/>
              </a:ext>
            </a:extLst>
          </p:cNvPr>
          <p:cNvSpPr txBox="1"/>
          <p:nvPr/>
        </p:nvSpPr>
        <p:spPr>
          <a:xfrm>
            <a:off x="5443527" y="1001677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Loss only here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907AB5-1393-DE85-DA82-C55528CD226E}"/>
              </a:ext>
            </a:extLst>
          </p:cNvPr>
          <p:cNvSpPr txBox="1"/>
          <p:nvPr/>
        </p:nvSpPr>
        <p:spPr>
          <a:xfrm>
            <a:off x="1156369" y="1401787"/>
            <a:ext cx="141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2"/>
                </a:solidFill>
              </a:rPr>
              <a:t>Data set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1F8899-C4D3-DD58-2823-07AC9FA20B51}"/>
              </a:ext>
            </a:extLst>
          </p:cNvPr>
          <p:cNvSpPr txBox="1"/>
          <p:nvPr/>
        </p:nvSpPr>
        <p:spPr>
          <a:xfrm>
            <a:off x="999569" y="1993895"/>
            <a:ext cx="1574643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27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35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56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25)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46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30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0FB9C2-DA81-ACCB-9E3D-36C78E3B0D44}"/>
              </a:ext>
            </a:extLst>
          </p:cNvPr>
          <p:cNvSpPr txBox="1"/>
          <p:nvPr/>
        </p:nvSpPr>
        <p:spPr>
          <a:xfrm>
            <a:off x="1531061" y="3549065"/>
            <a:ext cx="615553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tx2"/>
                </a:solidFill>
              </a:rPr>
              <a:t>…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0B81FE-1667-50D3-820F-CDBEF3F55D09}"/>
              </a:ext>
            </a:extLst>
          </p:cNvPr>
          <p:cNvSpPr txBox="1"/>
          <p:nvPr/>
        </p:nvSpPr>
        <p:spPr>
          <a:xfrm>
            <a:off x="1221115" y="5213281"/>
            <a:ext cx="1119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Anchor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6089F5B-EDA0-2658-E3D2-787366B75B9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655430" y="4891540"/>
            <a:ext cx="125294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CCB7808-B36E-1557-2B4C-40F45A2DEBB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780724" y="4891540"/>
            <a:ext cx="169981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AD6EC18-27A0-6374-C9DE-0A042825B6F4}"/>
              </a:ext>
            </a:extLst>
          </p:cNvPr>
          <p:cNvSpPr txBox="1"/>
          <p:nvPr/>
        </p:nvSpPr>
        <p:spPr>
          <a:xfrm>
            <a:off x="564973" y="5203756"/>
            <a:ext cx="65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73039B9-C9AA-5517-C656-2AA46264DFA8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93044" y="4891540"/>
            <a:ext cx="430909" cy="3122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B275658-F281-662F-7C8A-4135835C514E}"/>
              </a:ext>
            </a:extLst>
          </p:cNvPr>
          <p:cNvSpPr txBox="1"/>
          <p:nvPr/>
        </p:nvSpPr>
        <p:spPr>
          <a:xfrm>
            <a:off x="2220108" y="5213281"/>
            <a:ext cx="100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A3D3B09-B6AE-FF2D-0890-CFDE955F8C8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82492" y="4891540"/>
            <a:ext cx="438010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C77601F-506F-B722-E916-4B2895606554}"/>
              </a:ext>
            </a:extLst>
          </p:cNvPr>
          <p:cNvSpPr txBox="1"/>
          <p:nvPr/>
        </p:nvSpPr>
        <p:spPr>
          <a:xfrm>
            <a:off x="3990144" y="5369834"/>
            <a:ext cx="190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2"/>
                </a:solidFill>
              </a:rPr>
              <a:t>Other Token as </a:t>
            </a:r>
            <a:r>
              <a:rPr lang="en-US" altLang="zh-CN" sz="2400" b="1"/>
              <a:t>Key</a:t>
            </a:r>
            <a:endParaRPr lang="zh-CN" altLang="en-US" sz="2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1E1080-A715-BBF3-447A-5B65EEB63B4A}"/>
              </a:ext>
            </a:extLst>
          </p:cNvPr>
          <p:cNvSpPr/>
          <p:nvPr/>
        </p:nvSpPr>
        <p:spPr>
          <a:xfrm>
            <a:off x="4522695" y="4806038"/>
            <a:ext cx="747761" cy="4330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5C23457-5804-0C5B-C13D-4F9CB8F8BA84}"/>
              </a:ext>
            </a:extLst>
          </p:cNvPr>
          <p:cNvSpPr/>
          <p:nvPr/>
        </p:nvSpPr>
        <p:spPr>
          <a:xfrm>
            <a:off x="6066360" y="4806038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n>
                  <a:solidFill>
                    <a:srgbClr val="D79A00"/>
                  </a:solidFill>
                </a:ln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n>
                <a:solidFill>
                  <a:srgbClr val="D79A00"/>
                </a:solidFill>
              </a:ln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C994BFF-42D2-2912-9829-DE2730A263D9}"/>
              </a:ext>
            </a:extLst>
          </p:cNvPr>
          <p:cNvSpPr/>
          <p:nvPr/>
        </p:nvSpPr>
        <p:spPr>
          <a:xfrm>
            <a:off x="7611176" y="4806038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67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CA44-D814-7BD7-F7F4-2A9E2C1DE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DA0A7C54-10EF-FE56-C2EC-ACB3C608E1C2}"/>
              </a:ext>
            </a:extLst>
          </p:cNvPr>
          <p:cNvSpPr/>
          <p:nvPr/>
        </p:nvSpPr>
        <p:spPr>
          <a:xfrm>
            <a:off x="265885" y="4627395"/>
            <a:ext cx="4363336" cy="704885"/>
          </a:xfrm>
          <a:prstGeom prst="roundRect">
            <a:avLst/>
          </a:prstGeom>
          <a:solidFill>
            <a:srgbClr val="FFFFFF"/>
          </a:solidFill>
          <a:ln w="38100">
            <a:solidFill>
              <a:schemeClr val="tx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BCFCCA-91C2-1D86-996D-F84C6AD6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 for Anchor function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E387E5-2CC7-C543-8ACE-E4D419A78769}"/>
              </a:ext>
            </a:extLst>
          </p:cNvPr>
          <p:cNvSpPr txBox="1"/>
          <p:nvPr/>
        </p:nvSpPr>
        <p:spPr>
          <a:xfrm>
            <a:off x="1895559" y="5320578"/>
            <a:ext cx="2661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Designated Token as </a:t>
            </a:r>
            <a:r>
              <a:rPr lang="en-US" altLang="zh-CN" sz="2400" b="1" dirty="0"/>
              <a:t>Anchor</a:t>
            </a:r>
            <a:endParaRPr lang="zh-CN" altLang="en-US" sz="24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E526436-0B01-7BA4-0EAF-1DDBCEBA323A}"/>
              </a:ext>
            </a:extLst>
          </p:cNvPr>
          <p:cNvSpPr/>
          <p:nvPr/>
        </p:nvSpPr>
        <p:spPr>
          <a:xfrm>
            <a:off x="678774" y="3990607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290C730-054B-67DB-AEA1-D63D2F4B7F04}"/>
              </a:ext>
            </a:extLst>
          </p:cNvPr>
          <p:cNvSpPr/>
          <p:nvPr/>
        </p:nvSpPr>
        <p:spPr>
          <a:xfrm>
            <a:off x="2223802" y="3990607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233AB70-9BE4-A7C9-2265-1F10730E735A}"/>
              </a:ext>
            </a:extLst>
          </p:cNvPr>
          <p:cNvSpPr/>
          <p:nvPr/>
        </p:nvSpPr>
        <p:spPr>
          <a:xfrm>
            <a:off x="3768830" y="3990607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47BE6C8-BF9B-AB79-4897-9F629B425BD3}"/>
              </a:ext>
            </a:extLst>
          </p:cNvPr>
          <p:cNvSpPr/>
          <p:nvPr/>
        </p:nvSpPr>
        <p:spPr>
          <a:xfrm>
            <a:off x="678773" y="330610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653B187-7908-2677-B037-CD6BB7EEEA82}"/>
              </a:ext>
            </a:extLst>
          </p:cNvPr>
          <p:cNvSpPr/>
          <p:nvPr/>
        </p:nvSpPr>
        <p:spPr>
          <a:xfrm>
            <a:off x="2223801" y="330610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91EBF39-99E1-08EB-7D75-6CEEB84E0742}"/>
              </a:ext>
            </a:extLst>
          </p:cNvPr>
          <p:cNvSpPr/>
          <p:nvPr/>
        </p:nvSpPr>
        <p:spPr>
          <a:xfrm>
            <a:off x="3768829" y="330610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2E7471D-2453-8307-AD01-25D31F5CAC16}"/>
              </a:ext>
            </a:extLst>
          </p:cNvPr>
          <p:cNvCxnSpPr>
            <a:cxnSpLocks/>
            <a:stCxn id="31" idx="0"/>
            <a:endCxn id="34" idx="4"/>
          </p:cNvCxnSpPr>
          <p:nvPr/>
        </p:nvCxnSpPr>
        <p:spPr>
          <a:xfrm flipH="1" flipV="1">
            <a:off x="908638" y="3765834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E16CBF5-FC4C-D8A8-26C5-861974833C8C}"/>
              </a:ext>
            </a:extLst>
          </p:cNvPr>
          <p:cNvCxnSpPr>
            <a:cxnSpLocks/>
            <a:stCxn id="31" idx="0"/>
            <a:endCxn id="35" idx="4"/>
          </p:cNvCxnSpPr>
          <p:nvPr/>
        </p:nvCxnSpPr>
        <p:spPr>
          <a:xfrm flipV="1">
            <a:off x="908639" y="3765834"/>
            <a:ext cx="1545027" cy="224773"/>
          </a:xfrm>
          <a:prstGeom prst="straightConnector1">
            <a:avLst/>
          </a:prstGeom>
          <a:ln w="28575" cap="flat">
            <a:solidFill>
              <a:schemeClr val="bg2">
                <a:lumMod val="75000"/>
              </a:schemeClr>
            </a:solidFill>
            <a:headEnd w="lg" len="lg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A2D50E2-49C8-A884-E987-DC1F8F7B5267}"/>
              </a:ext>
            </a:extLst>
          </p:cNvPr>
          <p:cNvCxnSpPr>
            <a:cxnSpLocks/>
            <a:stCxn id="31" idx="0"/>
            <a:endCxn id="36" idx="4"/>
          </p:cNvCxnSpPr>
          <p:nvPr/>
        </p:nvCxnSpPr>
        <p:spPr>
          <a:xfrm flipV="1">
            <a:off x="908639" y="3765834"/>
            <a:ext cx="3090055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F79A194-8B29-CBA0-3598-253AF2C956C3}"/>
              </a:ext>
            </a:extLst>
          </p:cNvPr>
          <p:cNvCxnSpPr>
            <a:cxnSpLocks/>
            <a:stCxn id="32" idx="0"/>
            <a:endCxn id="35" idx="4"/>
          </p:cNvCxnSpPr>
          <p:nvPr/>
        </p:nvCxnSpPr>
        <p:spPr>
          <a:xfrm flipH="1" flipV="1">
            <a:off x="2453666" y="3765834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28A475-3F3E-969F-EA96-25D217373A8F}"/>
              </a:ext>
            </a:extLst>
          </p:cNvPr>
          <p:cNvCxnSpPr>
            <a:cxnSpLocks/>
            <a:stCxn id="32" idx="0"/>
            <a:endCxn id="36" idx="4"/>
          </p:cNvCxnSpPr>
          <p:nvPr/>
        </p:nvCxnSpPr>
        <p:spPr>
          <a:xfrm flipV="1">
            <a:off x="2453667" y="3765834"/>
            <a:ext cx="1545027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83E5563-89BD-AAD6-5F44-CDD979F752B8}"/>
              </a:ext>
            </a:extLst>
          </p:cNvPr>
          <p:cNvCxnSpPr>
            <a:cxnSpLocks/>
            <a:stCxn id="33" idx="0"/>
            <a:endCxn id="36" idx="4"/>
          </p:cNvCxnSpPr>
          <p:nvPr/>
        </p:nvCxnSpPr>
        <p:spPr>
          <a:xfrm flipH="1" flipV="1">
            <a:off x="3998694" y="3765834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F680670-11B6-B5ED-1072-96AC2C0833BD}"/>
              </a:ext>
            </a:extLst>
          </p:cNvPr>
          <p:cNvCxnSpPr>
            <a:cxnSpLocks/>
            <a:stCxn id="29" idx="0"/>
            <a:endCxn id="32" idx="4"/>
          </p:cNvCxnSpPr>
          <p:nvPr/>
        </p:nvCxnSpPr>
        <p:spPr>
          <a:xfrm flipV="1">
            <a:off x="2450097" y="4450337"/>
            <a:ext cx="3570" cy="32183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C3C319F-DF1E-6C90-C6CB-3A78FE842A0F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994912" y="4459215"/>
            <a:ext cx="1" cy="312956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C855310-1C0F-8550-C25A-785D308B488C}"/>
              </a:ext>
            </a:extLst>
          </p:cNvPr>
          <p:cNvCxnSpPr>
            <a:cxnSpLocks/>
          </p:cNvCxnSpPr>
          <p:nvPr/>
        </p:nvCxnSpPr>
        <p:spPr>
          <a:xfrm flipV="1">
            <a:off x="906432" y="4459215"/>
            <a:ext cx="0" cy="312956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2C4A1014-C2D8-7B96-F29D-DEF75B05852F}"/>
              </a:ext>
            </a:extLst>
          </p:cNvPr>
          <p:cNvSpPr/>
          <p:nvPr/>
        </p:nvSpPr>
        <p:spPr>
          <a:xfrm>
            <a:off x="678771" y="2375692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0A1F5B0-880A-4B25-8B1F-4F6755BF8584}"/>
              </a:ext>
            </a:extLst>
          </p:cNvPr>
          <p:cNvSpPr/>
          <p:nvPr/>
        </p:nvSpPr>
        <p:spPr>
          <a:xfrm>
            <a:off x="2223799" y="2375692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8DA6D190-386E-CA69-86E3-9B880BD3D836}"/>
              </a:ext>
            </a:extLst>
          </p:cNvPr>
          <p:cNvSpPr/>
          <p:nvPr/>
        </p:nvSpPr>
        <p:spPr>
          <a:xfrm>
            <a:off x="3768827" y="2375692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24A87B5-65E4-865F-A67B-360512F03D96}"/>
              </a:ext>
            </a:extLst>
          </p:cNvPr>
          <p:cNvCxnSpPr>
            <a:cxnSpLocks/>
            <a:stCxn id="34" idx="0"/>
            <a:endCxn id="64" idx="4"/>
          </p:cNvCxnSpPr>
          <p:nvPr/>
        </p:nvCxnSpPr>
        <p:spPr>
          <a:xfrm flipH="1" flipV="1">
            <a:off x="908636" y="2835422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EFA3839A-BEF0-F9AD-8ACC-3E771D53DCDB}"/>
              </a:ext>
            </a:extLst>
          </p:cNvPr>
          <p:cNvCxnSpPr>
            <a:cxnSpLocks/>
            <a:stCxn id="34" idx="0"/>
            <a:endCxn id="65" idx="4"/>
          </p:cNvCxnSpPr>
          <p:nvPr/>
        </p:nvCxnSpPr>
        <p:spPr>
          <a:xfrm flipV="1">
            <a:off x="908638" y="2835422"/>
            <a:ext cx="1545026" cy="470682"/>
          </a:xfrm>
          <a:prstGeom prst="straightConnector1">
            <a:avLst/>
          </a:prstGeom>
          <a:ln w="28575" cap="flat">
            <a:solidFill>
              <a:schemeClr val="bg2">
                <a:lumMod val="75000"/>
              </a:schemeClr>
            </a:solidFill>
            <a:headEnd w="lg" len="lg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7B63D1D-521C-89FC-21AD-E7B3835F625E}"/>
              </a:ext>
            </a:extLst>
          </p:cNvPr>
          <p:cNvCxnSpPr>
            <a:cxnSpLocks/>
            <a:stCxn id="34" idx="0"/>
            <a:endCxn id="66" idx="4"/>
          </p:cNvCxnSpPr>
          <p:nvPr/>
        </p:nvCxnSpPr>
        <p:spPr>
          <a:xfrm flipV="1">
            <a:off x="908638" y="2835422"/>
            <a:ext cx="3090054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B4424FD2-176C-1C62-31CC-A361672022E1}"/>
              </a:ext>
            </a:extLst>
          </p:cNvPr>
          <p:cNvCxnSpPr>
            <a:cxnSpLocks/>
            <a:stCxn id="35" idx="0"/>
            <a:endCxn id="65" idx="4"/>
          </p:cNvCxnSpPr>
          <p:nvPr/>
        </p:nvCxnSpPr>
        <p:spPr>
          <a:xfrm flipH="1" flipV="1">
            <a:off x="2453664" y="2835422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E463FE5B-BB0A-2C7D-E0C4-4D89554C965C}"/>
              </a:ext>
            </a:extLst>
          </p:cNvPr>
          <p:cNvCxnSpPr>
            <a:cxnSpLocks/>
            <a:stCxn id="35" idx="0"/>
            <a:endCxn id="66" idx="4"/>
          </p:cNvCxnSpPr>
          <p:nvPr/>
        </p:nvCxnSpPr>
        <p:spPr>
          <a:xfrm flipV="1">
            <a:off x="2453666" y="2835422"/>
            <a:ext cx="1545026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B5EE4AC-84B8-DE3D-8032-4ABE4C49C5CB}"/>
              </a:ext>
            </a:extLst>
          </p:cNvPr>
          <p:cNvCxnSpPr>
            <a:cxnSpLocks/>
            <a:stCxn id="36" idx="0"/>
            <a:endCxn id="66" idx="4"/>
          </p:cNvCxnSpPr>
          <p:nvPr/>
        </p:nvCxnSpPr>
        <p:spPr>
          <a:xfrm flipH="1" flipV="1">
            <a:off x="3998692" y="2835422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A9547B53-9624-1078-58A0-0BEC26475459}"/>
              </a:ext>
            </a:extLst>
          </p:cNvPr>
          <p:cNvSpPr/>
          <p:nvPr/>
        </p:nvSpPr>
        <p:spPr>
          <a:xfrm>
            <a:off x="411430" y="2981872"/>
            <a:ext cx="3982508" cy="1740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AA8F566-6AB6-748E-E1FA-2E850BFAF441}"/>
              </a:ext>
            </a:extLst>
          </p:cNvPr>
          <p:cNvSpPr txBox="1"/>
          <p:nvPr/>
        </p:nvSpPr>
        <p:spPr>
          <a:xfrm>
            <a:off x="2047842" y="2714935"/>
            <a:ext cx="799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tx2"/>
                </a:solidFill>
              </a:rPr>
              <a:t>. . .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ED831AB2-06A1-6174-29BF-96D6EE99EDAF}"/>
              </a:ext>
            </a:extLst>
          </p:cNvPr>
          <p:cNvCxnSpPr>
            <a:cxnSpLocks/>
            <a:stCxn id="66" idx="0"/>
            <a:endCxn id="90" idx="2"/>
          </p:cNvCxnSpPr>
          <p:nvPr/>
        </p:nvCxnSpPr>
        <p:spPr>
          <a:xfrm flipV="1">
            <a:off x="3998692" y="2087108"/>
            <a:ext cx="5377" cy="288584"/>
          </a:xfrm>
          <a:prstGeom prst="straightConnector1">
            <a:avLst/>
          </a:prstGeom>
          <a:ln w="38100">
            <a:solidFill>
              <a:srgbClr val="0E2B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270EDAF-1EB0-527F-3BEF-301177C32A07}"/>
              </a:ext>
            </a:extLst>
          </p:cNvPr>
          <p:cNvSpPr txBox="1"/>
          <p:nvPr/>
        </p:nvSpPr>
        <p:spPr>
          <a:xfrm>
            <a:off x="3496558" y="1686998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Output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4ADF4C6-13C2-91C1-9AC5-AB6FCF80AF06}"/>
              </a:ext>
            </a:extLst>
          </p:cNvPr>
          <p:cNvSpPr txBox="1"/>
          <p:nvPr/>
        </p:nvSpPr>
        <p:spPr>
          <a:xfrm>
            <a:off x="2142020" y="1816945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NN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95004313-EFA0-C719-CD45-BF6F0750DFC0}"/>
              </a:ext>
            </a:extLst>
          </p:cNvPr>
          <p:cNvCxnSpPr>
            <a:cxnSpLocks/>
            <a:stCxn id="92" idx="3"/>
            <a:endCxn id="96" idx="2"/>
          </p:cNvCxnSpPr>
          <p:nvPr/>
        </p:nvCxnSpPr>
        <p:spPr>
          <a:xfrm flipV="1">
            <a:off x="4629221" y="2087108"/>
            <a:ext cx="404949" cy="2892730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3A61FA74-2049-B8CA-1A80-B2C21A17556A}"/>
              </a:ext>
            </a:extLst>
          </p:cNvPr>
          <p:cNvSpPr txBox="1"/>
          <p:nvPr/>
        </p:nvSpPr>
        <p:spPr>
          <a:xfrm>
            <a:off x="4573947" y="1686998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Target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97" name="左大括号 96">
            <a:extLst>
              <a:ext uri="{FF2B5EF4-FFF2-40B4-BE49-F238E27FC236}">
                <a16:creationId xmlns:a16="http://schemas.microsoft.com/office/drawing/2014/main" id="{81E5450D-9883-45C2-85C3-C5795BB66E0F}"/>
              </a:ext>
            </a:extLst>
          </p:cNvPr>
          <p:cNvSpPr/>
          <p:nvPr/>
        </p:nvSpPr>
        <p:spPr>
          <a:xfrm rot="5400000">
            <a:off x="4394772" y="1061905"/>
            <a:ext cx="267594" cy="1059755"/>
          </a:xfrm>
          <a:prstGeom prst="leftBrace">
            <a:avLst>
              <a:gd name="adj1" fmla="val 39393"/>
              <a:gd name="adj2" fmla="val 5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FC639A1E-8F12-4296-1F14-16BCE07BD133}"/>
              </a:ext>
            </a:extLst>
          </p:cNvPr>
          <p:cNvSpPr txBox="1"/>
          <p:nvPr/>
        </p:nvSpPr>
        <p:spPr>
          <a:xfrm>
            <a:off x="3656375" y="971141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Calculate loss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86335B62-648A-91A8-4D9F-28D051BFB889}"/>
              </a:ext>
            </a:extLst>
          </p:cNvPr>
          <p:cNvCxnSpPr>
            <a:cxnSpLocks/>
          </p:cNvCxnSpPr>
          <p:nvPr/>
        </p:nvCxnSpPr>
        <p:spPr>
          <a:xfrm>
            <a:off x="2683529" y="1371251"/>
            <a:ext cx="1085298" cy="3392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A721DB7F-572D-004E-8797-1C50FF5E848D}"/>
              </a:ext>
            </a:extLst>
          </p:cNvPr>
          <p:cNvSpPr txBox="1"/>
          <p:nvPr/>
        </p:nvSpPr>
        <p:spPr>
          <a:xfrm>
            <a:off x="1453383" y="967810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Loss only here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B5F031-7C63-9337-9D9B-C66F2C0BBC06}"/>
              </a:ext>
            </a:extLst>
          </p:cNvPr>
          <p:cNvSpPr txBox="1"/>
          <p:nvPr/>
        </p:nvSpPr>
        <p:spPr>
          <a:xfrm>
            <a:off x="0" y="5335967"/>
            <a:ext cx="190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2"/>
                </a:solidFill>
              </a:rPr>
              <a:t>Other Token as </a:t>
            </a:r>
            <a:r>
              <a:rPr lang="en-US" altLang="zh-CN" sz="2400" b="1"/>
              <a:t>Key</a:t>
            </a:r>
            <a:endParaRPr lang="zh-CN" altLang="en-US" sz="2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6732D1-2525-B3B6-1C0E-A645F2CA98C3}"/>
              </a:ext>
            </a:extLst>
          </p:cNvPr>
          <p:cNvSpPr/>
          <p:nvPr/>
        </p:nvSpPr>
        <p:spPr>
          <a:xfrm>
            <a:off x="532551" y="4772171"/>
            <a:ext cx="747761" cy="4330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570C19D-9523-44A0-D41B-1FB00303E9F6}"/>
              </a:ext>
            </a:extLst>
          </p:cNvPr>
          <p:cNvSpPr/>
          <p:nvPr/>
        </p:nvSpPr>
        <p:spPr>
          <a:xfrm>
            <a:off x="2076216" y="4772171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n>
                  <a:solidFill>
                    <a:srgbClr val="D79A00"/>
                  </a:solidFill>
                </a:ln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n>
                <a:solidFill>
                  <a:srgbClr val="D79A00"/>
                </a:solidFill>
              </a:ln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0D842E7-88BB-C1A2-FCD7-F7204C9E6491}"/>
              </a:ext>
            </a:extLst>
          </p:cNvPr>
          <p:cNvSpPr/>
          <p:nvPr/>
        </p:nvSpPr>
        <p:spPr>
          <a:xfrm>
            <a:off x="3621032" y="4772171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07A5BA-A63C-FD84-122E-5D3B22FA81D7}"/>
              </a:ext>
            </a:extLst>
          </p:cNvPr>
          <p:cNvSpPr txBox="1"/>
          <p:nvPr/>
        </p:nvSpPr>
        <p:spPr>
          <a:xfrm>
            <a:off x="6052353" y="1012028"/>
            <a:ext cx="242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Data generalization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7F95902-54A6-D867-F113-88A2337FC367}"/>
              </a:ext>
            </a:extLst>
          </p:cNvPr>
          <p:cNvSpPr txBox="1"/>
          <p:nvPr/>
        </p:nvSpPr>
        <p:spPr>
          <a:xfrm>
            <a:off x="9500281" y="1113390"/>
            <a:ext cx="242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Task generalization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087A63-A88B-C972-400F-FFEEABE469C8}"/>
              </a:ext>
            </a:extLst>
          </p:cNvPr>
          <p:cNvSpPr txBox="1"/>
          <p:nvPr/>
        </p:nvSpPr>
        <p:spPr>
          <a:xfrm>
            <a:off x="5527062" y="2651440"/>
            <a:ext cx="3480327" cy="90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496C8A-CDCB-F257-B038-9FA9690335C1}"/>
              </a:ext>
            </a:extLst>
          </p:cNvPr>
          <p:cNvSpPr txBox="1"/>
          <p:nvPr/>
        </p:nvSpPr>
        <p:spPr>
          <a:xfrm>
            <a:off x="8897436" y="2589971"/>
            <a:ext cx="3252344" cy="90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DD594B-D499-42B4-8022-09D548D2C76E}"/>
              </a:ext>
            </a:extLst>
          </p:cNvPr>
          <p:cNvSpPr txBox="1"/>
          <p:nvPr/>
        </p:nvSpPr>
        <p:spPr>
          <a:xfrm>
            <a:off x="5988234" y="1673745"/>
            <a:ext cx="2812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This comb is not seen during training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A5F7F65-324C-0FE8-082C-F6815C4C4E70}"/>
              </a:ext>
            </a:extLst>
          </p:cNvPr>
          <p:cNvSpPr txBox="1"/>
          <p:nvPr/>
        </p:nvSpPr>
        <p:spPr>
          <a:xfrm>
            <a:off x="5944383" y="3946941"/>
            <a:ext cx="2812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Anchor pair is seen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4A1F8B-1476-4AB7-84CA-55BE961EADE2}"/>
              </a:ext>
            </a:extLst>
          </p:cNvPr>
          <p:cNvSpPr txBox="1"/>
          <p:nvPr/>
        </p:nvSpPr>
        <p:spPr>
          <a:xfrm>
            <a:off x="9117188" y="3942538"/>
            <a:ext cx="2812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Anchor pair NOT seen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64A7B-D089-AEFA-9098-34B2F75EF36D}"/>
              </a:ext>
            </a:extLst>
          </p:cNvPr>
          <p:cNvSpPr txBox="1"/>
          <p:nvPr/>
        </p:nvSpPr>
        <p:spPr>
          <a:xfrm>
            <a:off x="6452350" y="5084050"/>
            <a:ext cx="547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Anchor pair (4,3)  and (3,4) NOT seen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4324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36A6DE1-F83A-B49B-B588-4FAC6CCC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8EF"/>
              </a:clrFrom>
              <a:clrTo>
                <a:srgbClr val="FBF8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7431" y="967252"/>
            <a:ext cx="2996210" cy="49234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F89A737-18FE-66EC-494C-30F65468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基因与超参数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AA17C8-8026-D542-B478-4EFBA853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79" y="3906867"/>
            <a:ext cx="1762930" cy="22591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A509AC-AA70-7280-7427-72CF43BE5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048" y="4117788"/>
            <a:ext cx="2397951" cy="218727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529ED4E-ACC0-7F6F-0A92-9B4DE765C93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761979"/>
            <a:ext cx="0" cy="55551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AAC3234-467F-59C8-1E49-0599980C8FAC}"/>
              </a:ext>
            </a:extLst>
          </p:cNvPr>
          <p:cNvSpPr txBox="1"/>
          <p:nvPr/>
        </p:nvSpPr>
        <p:spPr>
          <a:xfrm>
            <a:off x="3040546" y="952114"/>
            <a:ext cx="29284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SLC24A5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ym typeface="Wingdings" panose="05000000000000000000" pitchFamily="2" charset="2"/>
              </a:rPr>
              <a:t>肤色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HERC2</a:t>
            </a: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眼颜色</a:t>
            </a:r>
            <a:endParaRPr lang="en-US" altLang="zh-CN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LCT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olidFill>
                  <a:srgbClr val="00B050"/>
                </a:solidFill>
              </a:rPr>
              <a:t>乳糖耐受性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7030A0"/>
                </a:solidFill>
              </a:rPr>
              <a:t>ACTN3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olidFill>
                  <a:srgbClr val="7030A0"/>
                </a:solidFill>
              </a:rPr>
              <a:t>运动能力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algn="ctr"/>
            <a:r>
              <a:rPr lang="en-US" altLang="zh-CN" sz="2400" dirty="0"/>
              <a:t>.</a:t>
            </a:r>
          </a:p>
          <a:p>
            <a:pPr algn="ctr"/>
            <a:r>
              <a:rPr lang="en-US" altLang="zh-CN" sz="2400" dirty="0"/>
              <a:t>.</a:t>
            </a:r>
            <a:endParaRPr lang="zh-CN" altLang="en-US" sz="2400" dirty="0"/>
          </a:p>
        </p:txBody>
      </p:sp>
      <p:pic>
        <p:nvPicPr>
          <p:cNvPr id="1026" name="Picture 2" descr="Dna Strucrure Stock Illustrations – 8 Dna Strucrure Stock Illustrations,  Vectors &amp; Clipart - Dreamstime">
            <a:extLst>
              <a:ext uri="{FF2B5EF4-FFF2-40B4-BE49-F238E27FC236}">
                <a16:creationId xmlns:a16="http://schemas.microsoft.com/office/drawing/2014/main" id="{FA787663-4413-8565-14C6-F761FE66F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4" r="16739"/>
          <a:stretch/>
        </p:blipFill>
        <p:spPr bwMode="auto">
          <a:xfrm>
            <a:off x="210884" y="1021977"/>
            <a:ext cx="2362928" cy="529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1050E1-553E-AF7D-5C42-269C2FF83553}"/>
              </a:ext>
            </a:extLst>
          </p:cNvPr>
          <p:cNvSpPr txBox="1"/>
          <p:nvPr/>
        </p:nvSpPr>
        <p:spPr>
          <a:xfrm>
            <a:off x="9052653" y="810929"/>
            <a:ext cx="29284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Batch size </a:t>
            </a:r>
            <a:r>
              <a:rPr lang="en-US" altLang="zh-CN" sz="2400" dirty="0">
                <a:sym typeface="Wingdings" panose="05000000000000000000" pitchFamily="2" charset="2"/>
              </a:rPr>
              <a:t> 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Layer #</a:t>
            </a: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Initialization </a:t>
            </a:r>
            <a:r>
              <a:rPr lang="en-US" altLang="zh-CN" sz="24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solidFill>
                  <a:srgbClr val="00B05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7030A0"/>
                </a:solidFill>
              </a:rPr>
              <a:t>Opti meth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solidFill>
                  <a:srgbClr val="7030A0"/>
                </a:solidFill>
              </a:rPr>
              <a:t>?</a:t>
            </a:r>
          </a:p>
          <a:p>
            <a:pPr algn="ctr"/>
            <a:r>
              <a:rPr lang="en-US" altLang="zh-CN" sz="2400" dirty="0"/>
              <a:t>.</a:t>
            </a:r>
          </a:p>
          <a:p>
            <a:pPr algn="ctr"/>
            <a:r>
              <a:rPr lang="en-US" altLang="zh-CN" sz="2400" dirty="0"/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0417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2FC3-CC7B-A3AF-A209-7C5776C1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0C8AB-14DD-847F-AAA3-DA18DE86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训练中不出现</a:t>
            </a:r>
            <a:r>
              <a:rPr lang="en-US" altLang="zh-CN" dirty="0"/>
              <a:t>34</a:t>
            </a:r>
            <a:r>
              <a:rPr lang="zh-CN" altLang="en-US" dirty="0"/>
              <a:t>和</a:t>
            </a:r>
            <a:r>
              <a:rPr lang="en-US" altLang="zh-CN" dirty="0"/>
              <a:t>43</a:t>
            </a:r>
            <a:r>
              <a:rPr lang="zh-CN" altLang="en-US" dirty="0"/>
              <a:t>两个函数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452B89-A034-CA1C-EEBB-1365BE87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357149"/>
            <a:ext cx="11429515" cy="49455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970AFF-AED7-A8EC-F41C-433E0FBC76E9}"/>
              </a:ext>
            </a:extLst>
          </p:cNvPr>
          <p:cNvSpPr txBox="1"/>
          <p:nvPr/>
        </p:nvSpPr>
        <p:spPr>
          <a:xfrm>
            <a:off x="1103970" y="858645"/>
            <a:ext cx="984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ID: Seen anchors; OOD: unseen anchors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98A60-A0BC-F5FB-0FB9-03639C37DE34}"/>
              </a:ext>
            </a:extLst>
          </p:cNvPr>
          <p:cNvSpPr/>
          <p:nvPr/>
        </p:nvSpPr>
        <p:spPr>
          <a:xfrm>
            <a:off x="3697357" y="1320310"/>
            <a:ext cx="7253140" cy="174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42DA4B-E8FC-F9B8-FFAA-F107FC007FD4}"/>
              </a:ext>
            </a:extLst>
          </p:cNvPr>
          <p:cNvSpPr/>
          <p:nvPr/>
        </p:nvSpPr>
        <p:spPr>
          <a:xfrm>
            <a:off x="2842591" y="3045082"/>
            <a:ext cx="8107906" cy="2492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2A02FC8-4FDF-FB7D-65DB-94ECDFFB08C9}"/>
              </a:ext>
            </a:extLst>
          </p:cNvPr>
          <p:cNvSpPr/>
          <p:nvPr/>
        </p:nvSpPr>
        <p:spPr>
          <a:xfrm>
            <a:off x="5873750" y="1352401"/>
            <a:ext cx="2940050" cy="41022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692CE6-D9AD-2806-6BC3-3BAB8FFE2F79}"/>
              </a:ext>
            </a:extLst>
          </p:cNvPr>
          <p:cNvSpPr txBox="1"/>
          <p:nvPr/>
        </p:nvSpPr>
        <p:spPr>
          <a:xfrm rot="5400000">
            <a:off x="6967851" y="4965121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54CBC4-A2D6-837E-C803-F821CE0F99DC}"/>
              </a:ext>
            </a:extLst>
          </p:cNvPr>
          <p:cNvSpPr txBox="1"/>
          <p:nvPr/>
        </p:nvSpPr>
        <p:spPr>
          <a:xfrm>
            <a:off x="1940295" y="149000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记忆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1B85A5-980C-5204-189D-6D6D86DF0DBB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Zhiwei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2501.08537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467D65-B5B5-3A24-871F-DF3F4A0AD2CB}"/>
              </a:ext>
            </a:extLst>
          </p:cNvPr>
          <p:cNvSpPr txBox="1"/>
          <p:nvPr/>
        </p:nvSpPr>
        <p:spPr>
          <a:xfrm>
            <a:off x="6818570" y="34750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27B127-A06B-F997-608D-D13D43AD6A5D}"/>
              </a:ext>
            </a:extLst>
          </p:cNvPr>
          <p:cNvSpPr txBox="1"/>
          <p:nvPr/>
        </p:nvSpPr>
        <p:spPr>
          <a:xfrm>
            <a:off x="-55156" y="858645"/>
            <a:ext cx="301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dirty="0">
                <a:solidFill>
                  <a:srgbClr val="242C2D"/>
                </a:solidFill>
                <a:latin typeface="Book Antiqua"/>
                <a:ea typeface="黑体"/>
              </a:rPr>
              <a:t>训练集精度：</a:t>
            </a:r>
            <a:r>
              <a:rPr kumimoji="1" lang="en-US" altLang="zh-CN" sz="2400" dirty="0">
                <a:solidFill>
                  <a:srgbClr val="242C2D"/>
                </a:solidFill>
                <a:latin typeface="Book Antiqua"/>
                <a:ea typeface="黑体"/>
              </a:rPr>
              <a:t>100%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76FA10-A1DA-BEDF-646F-16F3FA31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778" y="1352401"/>
            <a:ext cx="2598298" cy="387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69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2FC3-CC7B-A3AF-A209-7C5776C1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0C8AB-14DD-847F-AAA3-DA18DE86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训练中不出现</a:t>
            </a:r>
            <a:r>
              <a:rPr lang="en-US" altLang="zh-CN" dirty="0"/>
              <a:t>34</a:t>
            </a:r>
            <a:r>
              <a:rPr lang="zh-CN" altLang="en-US" dirty="0"/>
              <a:t>和</a:t>
            </a:r>
            <a:r>
              <a:rPr lang="en-US" altLang="zh-CN" dirty="0"/>
              <a:t>43</a:t>
            </a:r>
            <a:r>
              <a:rPr lang="zh-CN" altLang="en-US" dirty="0"/>
              <a:t>两个函数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452B89-A034-CA1C-EEBB-1365BE87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357149"/>
            <a:ext cx="11429515" cy="49455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970AFF-AED7-A8EC-F41C-433E0FBC76E9}"/>
              </a:ext>
            </a:extLst>
          </p:cNvPr>
          <p:cNvSpPr txBox="1"/>
          <p:nvPr/>
        </p:nvSpPr>
        <p:spPr>
          <a:xfrm>
            <a:off x="1103970" y="858645"/>
            <a:ext cx="984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ID: Seen anchors; OOD: unseen anchors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98A60-A0BC-F5FB-0FB9-03639C37DE34}"/>
              </a:ext>
            </a:extLst>
          </p:cNvPr>
          <p:cNvSpPr/>
          <p:nvPr/>
        </p:nvSpPr>
        <p:spPr>
          <a:xfrm>
            <a:off x="6095999" y="1320310"/>
            <a:ext cx="4854497" cy="174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42DA4B-E8FC-F9B8-FFAA-F107FC007FD4}"/>
              </a:ext>
            </a:extLst>
          </p:cNvPr>
          <p:cNvSpPr/>
          <p:nvPr/>
        </p:nvSpPr>
        <p:spPr>
          <a:xfrm>
            <a:off x="5751443" y="3045082"/>
            <a:ext cx="5199054" cy="2492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04DB98D-72EC-BC0E-68CE-38EEF245ABAB}"/>
              </a:ext>
            </a:extLst>
          </p:cNvPr>
          <p:cNvSpPr/>
          <p:nvPr/>
        </p:nvSpPr>
        <p:spPr>
          <a:xfrm>
            <a:off x="5681632" y="1203644"/>
            <a:ext cx="1956629" cy="4388504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9B8BE3-6A38-BF10-054D-207379814D1E}"/>
              </a:ext>
            </a:extLst>
          </p:cNvPr>
          <p:cNvSpPr txBox="1"/>
          <p:nvPr/>
        </p:nvSpPr>
        <p:spPr>
          <a:xfrm>
            <a:off x="6149462" y="5004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242C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54F5D5-684B-C327-248D-D3938546A7FA}"/>
              </a:ext>
            </a:extLst>
          </p:cNvPr>
          <p:cNvSpPr txBox="1"/>
          <p:nvPr/>
        </p:nvSpPr>
        <p:spPr>
          <a:xfrm>
            <a:off x="3908553" y="14707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方程关系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ED2590-0D26-7B3D-F126-93DEF7425FE8}"/>
              </a:ext>
            </a:extLst>
          </p:cNvPr>
          <p:cNvSpPr txBox="1"/>
          <p:nvPr/>
        </p:nvSpPr>
        <p:spPr>
          <a:xfrm>
            <a:off x="1940295" y="149000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记忆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67EDB4-11E1-53B0-FE35-519FF63C13F8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Zhiwei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2501.08537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1CCFEE-47EA-7F89-8BE9-776CF0388D33}"/>
              </a:ext>
            </a:extLst>
          </p:cNvPr>
          <p:cNvSpPr txBox="1"/>
          <p:nvPr/>
        </p:nvSpPr>
        <p:spPr>
          <a:xfrm>
            <a:off x="-55156" y="858645"/>
            <a:ext cx="301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dirty="0">
                <a:solidFill>
                  <a:srgbClr val="242C2D"/>
                </a:solidFill>
                <a:latin typeface="Book Antiqua"/>
                <a:ea typeface="黑体"/>
              </a:rPr>
              <a:t>训练集精度：</a:t>
            </a:r>
            <a:r>
              <a:rPr kumimoji="1" lang="en-US" altLang="zh-CN" sz="2400" dirty="0">
                <a:solidFill>
                  <a:srgbClr val="242C2D"/>
                </a:solidFill>
                <a:latin typeface="Book Antiqua"/>
                <a:ea typeface="黑体"/>
              </a:rPr>
              <a:t>100%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C68447-43AE-6E0A-EF02-A7E2335C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32" y="1203644"/>
            <a:ext cx="1956629" cy="43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75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2FC3-CC7B-A3AF-A209-7C5776C1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0C8AB-14DD-847F-AAA3-DA18DE86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训练中不出现</a:t>
            </a:r>
            <a:r>
              <a:rPr lang="en-US" altLang="zh-CN" dirty="0"/>
              <a:t>34</a:t>
            </a:r>
            <a:r>
              <a:rPr lang="zh-CN" altLang="en-US" dirty="0"/>
              <a:t>和</a:t>
            </a:r>
            <a:r>
              <a:rPr lang="en-US" altLang="zh-CN" dirty="0"/>
              <a:t>43</a:t>
            </a:r>
            <a:r>
              <a:rPr lang="zh-CN" altLang="en-US" dirty="0"/>
              <a:t>两个函数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452B89-A034-CA1C-EEBB-1365BE87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357149"/>
            <a:ext cx="11429515" cy="49455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970AFF-AED7-A8EC-F41C-433E0FBC76E9}"/>
              </a:ext>
            </a:extLst>
          </p:cNvPr>
          <p:cNvSpPr txBox="1"/>
          <p:nvPr/>
        </p:nvSpPr>
        <p:spPr>
          <a:xfrm>
            <a:off x="1103970" y="858645"/>
            <a:ext cx="984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ID: Seen anchors; OOD: unseen anchors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98A60-A0BC-F5FB-0FB9-03639C37DE34}"/>
              </a:ext>
            </a:extLst>
          </p:cNvPr>
          <p:cNvSpPr/>
          <p:nvPr/>
        </p:nvSpPr>
        <p:spPr>
          <a:xfrm>
            <a:off x="8348870" y="1320310"/>
            <a:ext cx="2601626" cy="174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42DA4B-E8FC-F9B8-FFAA-F107FC007FD4}"/>
              </a:ext>
            </a:extLst>
          </p:cNvPr>
          <p:cNvSpPr/>
          <p:nvPr/>
        </p:nvSpPr>
        <p:spPr>
          <a:xfrm>
            <a:off x="8348869" y="3045082"/>
            <a:ext cx="2601628" cy="2492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6B1365B-14AD-675A-3FBA-F092F2352E10}"/>
              </a:ext>
            </a:extLst>
          </p:cNvPr>
          <p:cNvSpPr/>
          <p:nvPr/>
        </p:nvSpPr>
        <p:spPr>
          <a:xfrm>
            <a:off x="8498057" y="1094173"/>
            <a:ext cx="3010641" cy="2836478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CF5CCB-927B-E398-CD90-ECAC5B768653}"/>
              </a:ext>
            </a:extLst>
          </p:cNvPr>
          <p:cNvSpPr txBox="1"/>
          <p:nvPr/>
        </p:nvSpPr>
        <p:spPr>
          <a:xfrm>
            <a:off x="9532732" y="6585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对称性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37137E-3611-4FBE-4110-9004B7F8275B}"/>
              </a:ext>
            </a:extLst>
          </p:cNvPr>
          <p:cNvSpPr txBox="1"/>
          <p:nvPr/>
        </p:nvSpPr>
        <p:spPr>
          <a:xfrm>
            <a:off x="3908553" y="14707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方程关系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1DDCE2-BBFE-D6A5-6A97-CE1E849E4BEE}"/>
              </a:ext>
            </a:extLst>
          </p:cNvPr>
          <p:cNvSpPr txBox="1"/>
          <p:nvPr/>
        </p:nvSpPr>
        <p:spPr>
          <a:xfrm>
            <a:off x="7156071" y="14755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对称性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6BB3F1-01A9-AFEF-4DAF-358A1AF5FEF7}"/>
              </a:ext>
            </a:extLst>
          </p:cNvPr>
          <p:cNvSpPr txBox="1"/>
          <p:nvPr/>
        </p:nvSpPr>
        <p:spPr>
          <a:xfrm>
            <a:off x="1940295" y="149000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记忆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700EBC-10F3-1E6E-D3B2-819722F3A25A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Zhiwei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2501.08537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E89230-1C4C-060A-1398-E7A136B2361D}"/>
              </a:ext>
            </a:extLst>
          </p:cNvPr>
          <p:cNvSpPr txBox="1"/>
          <p:nvPr/>
        </p:nvSpPr>
        <p:spPr>
          <a:xfrm>
            <a:off x="-55156" y="858645"/>
            <a:ext cx="301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dirty="0">
                <a:solidFill>
                  <a:srgbClr val="242C2D"/>
                </a:solidFill>
                <a:latin typeface="Book Antiqua"/>
                <a:ea typeface="黑体"/>
              </a:rPr>
              <a:t>训练集精度：</a:t>
            </a:r>
            <a:r>
              <a:rPr kumimoji="1" lang="en-US" altLang="zh-CN" sz="2400" dirty="0">
                <a:solidFill>
                  <a:srgbClr val="242C2D"/>
                </a:solidFill>
                <a:latin typeface="Book Antiqua"/>
                <a:ea typeface="黑体"/>
              </a:rPr>
              <a:t>100%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439921-8C6A-9833-9B60-1EDCA478C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418" y="1171486"/>
            <a:ext cx="2970955" cy="275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1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2FC3-CC7B-A3AF-A209-7C5776C1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0C8AB-14DD-847F-AAA3-DA18DE86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训练中不出现</a:t>
            </a:r>
            <a:r>
              <a:rPr lang="en-US" altLang="zh-CN" dirty="0"/>
              <a:t>34</a:t>
            </a:r>
            <a:r>
              <a:rPr lang="zh-CN" altLang="en-US" dirty="0"/>
              <a:t>和</a:t>
            </a:r>
            <a:r>
              <a:rPr lang="en-US" altLang="zh-CN" dirty="0"/>
              <a:t>43</a:t>
            </a:r>
            <a:r>
              <a:rPr lang="zh-CN" altLang="en-US" dirty="0"/>
              <a:t>两个函数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452B89-A034-CA1C-EEBB-1365BE87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357149"/>
            <a:ext cx="11429515" cy="49455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970AFF-AED7-A8EC-F41C-433E0FBC76E9}"/>
              </a:ext>
            </a:extLst>
          </p:cNvPr>
          <p:cNvSpPr txBox="1"/>
          <p:nvPr/>
        </p:nvSpPr>
        <p:spPr>
          <a:xfrm>
            <a:off x="1103970" y="858645"/>
            <a:ext cx="984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ID: Seen anchors; OOD: unseen anchors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98A60-A0BC-F5FB-0FB9-03639C37DE34}"/>
              </a:ext>
            </a:extLst>
          </p:cNvPr>
          <p:cNvSpPr/>
          <p:nvPr/>
        </p:nvSpPr>
        <p:spPr>
          <a:xfrm flipH="1">
            <a:off x="10950495" y="1320310"/>
            <a:ext cx="287347" cy="174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42DA4B-E8FC-F9B8-FFAA-F107FC007FD4}"/>
              </a:ext>
            </a:extLst>
          </p:cNvPr>
          <p:cNvSpPr/>
          <p:nvPr/>
        </p:nvSpPr>
        <p:spPr>
          <a:xfrm>
            <a:off x="10931281" y="3045082"/>
            <a:ext cx="45719" cy="2492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CB2CF4B9-1EBC-6DD0-3D8E-317264941F22}"/>
                  </a:ext>
                </a:extLst>
              </p:cNvPr>
              <p:cNvSpPr/>
              <p:nvPr/>
            </p:nvSpPr>
            <p:spPr>
              <a:xfrm>
                <a:off x="8724213" y="4479097"/>
                <a:ext cx="2048756" cy="1112965"/>
              </a:xfrm>
              <a:prstGeom prst="roundRect">
                <a:avLst>
                  <a:gd name="adj" fmla="val 256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+5</m:t>
                      </m:r>
                    </m:oMath>
                  </m:oMathPara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−8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CB2CF4B9-1EBC-6DD0-3D8E-317264941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213" y="4479097"/>
                <a:ext cx="2048756" cy="1112965"/>
              </a:xfrm>
              <a:prstGeom prst="roundRect">
                <a:avLst>
                  <a:gd name="adj" fmla="val 25632"/>
                </a:avLst>
              </a:prstGeom>
              <a:blipFill>
                <a:blip r:embed="rId3"/>
                <a:stretch>
                  <a:fillRect b="-87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6CB4F5D-3BB2-CB90-20AC-DBAC0C2FB830}"/>
              </a:ext>
            </a:extLst>
          </p:cNvPr>
          <p:cNvSpPr txBox="1"/>
          <p:nvPr/>
        </p:nvSpPr>
        <p:spPr>
          <a:xfrm>
            <a:off x="8931107" y="4161452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Composition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CB68ED-AE79-0863-ABC6-92BFE800B973}"/>
              </a:ext>
            </a:extLst>
          </p:cNvPr>
          <p:cNvSpPr txBox="1"/>
          <p:nvPr/>
        </p:nvSpPr>
        <p:spPr>
          <a:xfrm>
            <a:off x="3908553" y="14707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方程关系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E528DD-76D7-3BED-1E51-B40CDF724DC8}"/>
              </a:ext>
            </a:extLst>
          </p:cNvPr>
          <p:cNvSpPr txBox="1"/>
          <p:nvPr/>
        </p:nvSpPr>
        <p:spPr>
          <a:xfrm>
            <a:off x="7156071" y="14755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对称性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445C0C-1C18-B043-FBE5-7361732DC61B}"/>
              </a:ext>
            </a:extLst>
          </p:cNvPr>
          <p:cNvSpPr txBox="1"/>
          <p:nvPr/>
        </p:nvSpPr>
        <p:spPr>
          <a:xfrm>
            <a:off x="9220823" y="14559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复合性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70CBA4-17D5-5892-0187-735701D19C97}"/>
              </a:ext>
            </a:extLst>
          </p:cNvPr>
          <p:cNvSpPr txBox="1"/>
          <p:nvPr/>
        </p:nvSpPr>
        <p:spPr>
          <a:xfrm>
            <a:off x="1940295" y="149000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记忆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4821F-092A-1591-09F2-78634ADF55CE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Zhiwei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2501.08537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939313-8E17-911C-A0F0-D8A33D5404BF}"/>
              </a:ext>
            </a:extLst>
          </p:cNvPr>
          <p:cNvSpPr txBox="1"/>
          <p:nvPr/>
        </p:nvSpPr>
        <p:spPr>
          <a:xfrm>
            <a:off x="-55156" y="852425"/>
            <a:ext cx="301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dirty="0">
                <a:solidFill>
                  <a:srgbClr val="242C2D"/>
                </a:solidFill>
                <a:latin typeface="Book Antiqua"/>
                <a:ea typeface="黑体"/>
              </a:rPr>
              <a:t>训练集精度：</a:t>
            </a:r>
            <a:r>
              <a:rPr kumimoji="1" lang="en-US" altLang="zh-CN" sz="2400" dirty="0">
                <a:solidFill>
                  <a:srgbClr val="242C2D"/>
                </a:solidFill>
                <a:latin typeface="Book Antiqua"/>
                <a:ea typeface="黑体"/>
              </a:rPr>
              <a:t>100%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74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70B4-67C1-73EA-0AC0-A00E4981E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BDC4893-7D0E-AE0D-A2C9-C82D0AA9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b="1" dirty="0"/>
              <a:t>Key hyper-parameter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5877F0-2A99-88DD-04B3-15BC3A0E8D9B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A657B1-0584-1D4F-65FC-C37363493B2D}"/>
                  </a:ext>
                </a:extLst>
              </p:cNvPr>
              <p:cNvSpPr txBox="1"/>
              <p:nvPr/>
            </p:nvSpPr>
            <p:spPr>
              <a:xfrm>
                <a:off x="2730863" y="2772514"/>
                <a:ext cx="6865258" cy="219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</a:rPr>
                  <a:t>: </a:t>
                </a:r>
                <a:r>
                  <a:rPr kumimoji="1" lang="zh-CN" altLang="en-US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A657B1-0584-1D4F-65FC-C37363493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63" y="2772514"/>
                <a:ext cx="6865258" cy="2193421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F9F8300-D774-D6A3-F37B-421D42FC9F89}"/>
                  </a:ext>
                </a:extLst>
              </p:cNvPr>
              <p:cNvSpPr txBox="1"/>
              <p:nvPr/>
            </p:nvSpPr>
            <p:spPr>
              <a:xfrm>
                <a:off x="3115492" y="1112436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F9F8300-D774-D6A3-F37B-421D42FC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92" y="1112436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655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227DF-4683-9A17-D7C4-BC9D04656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7B69A-3BF1-BB67-6D69-E1AA5A68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大模型初始化相图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6A69B6-E2AB-A181-B23D-92ECF7A7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357149"/>
            <a:ext cx="11429515" cy="49455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69D8A8F-EE4D-6C73-AD68-E7E25A5E2FB1}"/>
              </a:ext>
            </a:extLst>
          </p:cNvPr>
          <p:cNvSpPr txBox="1"/>
          <p:nvPr/>
        </p:nvSpPr>
        <p:spPr>
          <a:xfrm>
            <a:off x="1180288" y="581630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大初始化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863936-7FD7-8AE9-8361-2224317FEBBA}"/>
              </a:ext>
            </a:extLst>
          </p:cNvPr>
          <p:cNvSpPr txBox="1"/>
          <p:nvPr/>
        </p:nvSpPr>
        <p:spPr>
          <a:xfrm>
            <a:off x="9180062" y="581630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小初始化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36CEBAF-CCFD-5551-C8B6-A9C4C210A67A}"/>
              </a:ext>
            </a:extLst>
          </p:cNvPr>
          <p:cNvSpPr/>
          <p:nvPr/>
        </p:nvSpPr>
        <p:spPr>
          <a:xfrm>
            <a:off x="1576643" y="1034131"/>
            <a:ext cx="5226996" cy="484632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960BD6-66E4-ED34-9FA7-6864E7EAE5AA}"/>
              </a:ext>
            </a:extLst>
          </p:cNvPr>
          <p:cNvSpPr txBox="1"/>
          <p:nvPr/>
        </p:nvSpPr>
        <p:spPr>
          <a:xfrm>
            <a:off x="2807657" y="761979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复合映射整体的性质变化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231FA119-F104-D76F-24F9-60AE91E3B740}"/>
              </a:ext>
            </a:extLst>
          </p:cNvPr>
          <p:cNvSpPr/>
          <p:nvPr/>
        </p:nvSpPr>
        <p:spPr>
          <a:xfrm>
            <a:off x="6949722" y="1048447"/>
            <a:ext cx="3161320" cy="484632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9BEAB7-D6EF-2F6C-7F92-8AFD2C6FD618}"/>
              </a:ext>
            </a:extLst>
          </p:cNvPr>
          <p:cNvSpPr txBox="1"/>
          <p:nvPr/>
        </p:nvSpPr>
        <p:spPr>
          <a:xfrm>
            <a:off x="7490650" y="761979"/>
            <a:ext cx="207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是否学到单映射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A78D86-702E-34A8-2A0D-73AE4CD03E69}"/>
              </a:ext>
            </a:extLst>
          </p:cNvPr>
          <p:cNvSpPr txBox="1"/>
          <p:nvPr/>
        </p:nvSpPr>
        <p:spPr>
          <a:xfrm>
            <a:off x="3908553" y="14707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方程关系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2994F6-635A-F7BB-2680-425B92ADE799}"/>
              </a:ext>
            </a:extLst>
          </p:cNvPr>
          <p:cNvSpPr txBox="1"/>
          <p:nvPr/>
        </p:nvSpPr>
        <p:spPr>
          <a:xfrm>
            <a:off x="7156071" y="14755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对称性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C0EE90-3F4F-41AF-3E2A-15BC53F2211F}"/>
              </a:ext>
            </a:extLst>
          </p:cNvPr>
          <p:cNvSpPr txBox="1"/>
          <p:nvPr/>
        </p:nvSpPr>
        <p:spPr>
          <a:xfrm>
            <a:off x="9220823" y="14559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复合性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DC96F4-9D13-1E5B-168B-D6F906C3F568}"/>
              </a:ext>
            </a:extLst>
          </p:cNvPr>
          <p:cNvSpPr txBox="1"/>
          <p:nvPr/>
        </p:nvSpPr>
        <p:spPr>
          <a:xfrm>
            <a:off x="1940295" y="149000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记忆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6E161B-08CF-B096-537B-4A0529DDE585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Zhiwei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2501.08537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114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BC3F-0DE9-9D77-35BA-C4970E732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27DAE-2F24-B565-17F5-8BE8A4A9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Does the net learn each anchor mapping?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66F2BF-36F9-5A16-E1B2-5C86127DB184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66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94051-2255-4E87-7680-8060D1BA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4926B-CB69-067D-E312-4ECE28B8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信息遮蔽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956B39-B847-F865-D2E1-E9F9BBF9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0" y="2700963"/>
            <a:ext cx="11225719" cy="31117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EC5075-00D6-9C4D-CC44-3C6E14C2905B}"/>
              </a:ext>
            </a:extLst>
          </p:cNvPr>
          <p:cNvSpPr txBox="1"/>
          <p:nvPr/>
        </p:nvSpPr>
        <p:spPr>
          <a:xfrm>
            <a:off x="1757463" y="2177743"/>
            <a:ext cx="2775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遮蔽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 token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129DC5-7BDF-E417-08B8-7A8FBF598098}"/>
              </a:ext>
            </a:extLst>
          </p:cNvPr>
          <p:cNvSpPr txBox="1"/>
          <p:nvPr/>
        </p:nvSpPr>
        <p:spPr>
          <a:xfrm>
            <a:off x="6257434" y="2177743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遮蔽第二个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anchor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71AB41D1-13B6-4954-5E3E-29A1EC632CC6}"/>
              </a:ext>
            </a:extLst>
          </p:cNvPr>
          <p:cNvSpPr/>
          <p:nvPr/>
        </p:nvSpPr>
        <p:spPr>
          <a:xfrm>
            <a:off x="3046378" y="1743246"/>
            <a:ext cx="265890" cy="523221"/>
          </a:xfrm>
          <a:prstGeom prst="upArrow">
            <a:avLst>
              <a:gd name="adj1" fmla="val 50000"/>
              <a:gd name="adj2" fmla="val 100044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5C33F2-E38E-397E-C9BA-1D302A95F040}"/>
              </a:ext>
            </a:extLst>
          </p:cNvPr>
          <p:cNvSpPr txBox="1"/>
          <p:nvPr/>
        </p:nvSpPr>
        <p:spPr>
          <a:xfrm>
            <a:off x="1757463" y="1182042"/>
            <a:ext cx="2843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复合映射性质变化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箭头: 上 21">
            <a:extLst>
              <a:ext uri="{FF2B5EF4-FFF2-40B4-BE49-F238E27FC236}">
                <a16:creationId xmlns:a16="http://schemas.microsoft.com/office/drawing/2014/main" id="{EC5F98DD-6E92-D272-8278-869388A0A080}"/>
              </a:ext>
            </a:extLst>
          </p:cNvPr>
          <p:cNvSpPr/>
          <p:nvPr/>
        </p:nvSpPr>
        <p:spPr>
          <a:xfrm>
            <a:off x="7745278" y="1729662"/>
            <a:ext cx="265890" cy="523221"/>
          </a:xfrm>
          <a:prstGeom prst="upArrow">
            <a:avLst>
              <a:gd name="adj1" fmla="val 50000"/>
              <a:gd name="adj2" fmla="val 100044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D6474AB-A7CE-C566-BB19-1290B862F8AB}"/>
              </a:ext>
            </a:extLst>
          </p:cNvPr>
          <p:cNvSpPr txBox="1"/>
          <p:nvPr/>
        </p:nvSpPr>
        <p:spPr>
          <a:xfrm>
            <a:off x="6615567" y="1178772"/>
            <a:ext cx="2509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单映射是否学到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352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3EEC3-12A0-94C9-3517-42D2CEAA1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1E08318-3DB2-16F3-1FC6-4ED32CE0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677" y="761979"/>
            <a:ext cx="3404682" cy="23372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4AEDCD1-E8B1-2E9F-5CA4-672FDFC1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复合映射性质变化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F962C3-4DC6-622A-068C-9A485397F511}"/>
              </a:ext>
            </a:extLst>
          </p:cNvPr>
          <p:cNvSpPr txBox="1"/>
          <p:nvPr/>
        </p:nvSpPr>
        <p:spPr>
          <a:xfrm>
            <a:off x="4749515" y="25251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方程关系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0DFC78-7E98-EF86-C445-DE009F05795B}"/>
              </a:ext>
            </a:extLst>
          </p:cNvPr>
          <p:cNvSpPr txBox="1"/>
          <p:nvPr/>
        </p:nvSpPr>
        <p:spPr>
          <a:xfrm>
            <a:off x="8154623" y="252471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对称性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173DE8-73FE-CC52-2C68-B841CEEAF7CE}"/>
              </a:ext>
            </a:extLst>
          </p:cNvPr>
          <p:cNvSpPr txBox="1"/>
          <p:nvPr/>
        </p:nvSpPr>
        <p:spPr>
          <a:xfrm>
            <a:off x="1835287" y="1424597"/>
            <a:ext cx="563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不同锚点对输入数据所对应的输出的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TSNE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25B865B-A451-8C23-0653-13D6FD49C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62" y="2993345"/>
            <a:ext cx="11456464" cy="30532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09EEB2-E363-E26E-362C-CC85E3CDC724}"/>
              </a:ext>
            </a:extLst>
          </p:cNvPr>
          <p:cNvSpPr txBox="1"/>
          <p:nvPr/>
        </p:nvSpPr>
        <p:spPr>
          <a:xfrm>
            <a:off x="1568085" y="25247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2079679-6F3F-07B4-2CED-A668C4187661}"/>
                  </a:ext>
                </a:extLst>
              </p:cNvPr>
              <p:cNvSpPr txBox="1"/>
              <p:nvPr/>
            </p:nvSpPr>
            <p:spPr>
              <a:xfrm>
                <a:off x="10307985" y="5757034"/>
                <a:ext cx="1505519" cy="579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2079679-6F3F-07B4-2CED-A668C4187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985" y="5757034"/>
                <a:ext cx="1505519" cy="5791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641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2C28-BD95-EAA9-3AB8-8E8F8BBC2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3D30E-C02B-ED55-DFB6-621D46D5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单映射是否学到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C3B917-A546-1232-77EC-5C2D840F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5" y="2548242"/>
            <a:ext cx="11834227" cy="35088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48AE41-500C-66B3-FD8D-8075E13C3C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4171" r="82498" b="23597"/>
          <a:stretch>
            <a:fillRect/>
          </a:stretch>
        </p:blipFill>
        <p:spPr>
          <a:xfrm>
            <a:off x="9891113" y="0"/>
            <a:ext cx="2142002" cy="26801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8C422DC-0D58-6909-7EC2-5CA09ED4DC4E}"/>
              </a:ext>
            </a:extLst>
          </p:cNvPr>
          <p:cNvSpPr txBox="1"/>
          <p:nvPr/>
        </p:nvSpPr>
        <p:spPr>
          <a:xfrm>
            <a:off x="1512639" y="1211077"/>
            <a:ext cx="60960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不同关键项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锚点组合的输入数据所对应的输出的余弦相似度</a:t>
            </a:r>
          </a:p>
        </p:txBody>
      </p:sp>
    </p:spTree>
    <p:extLst>
      <p:ext uri="{BB962C8B-B14F-4D97-AF65-F5344CB8AC3E}">
        <p14:creationId xmlns:p14="http://schemas.microsoft.com/office/powerpoint/2010/main" val="91078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CF75-F4C0-FCAD-5B17-AA99A5988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9ACFCE3-0845-5F96-5D14-6AF580CC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8EF"/>
              </a:clrFrom>
              <a:clrTo>
                <a:srgbClr val="FBF8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502" y="925416"/>
            <a:ext cx="2996210" cy="49234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BDFF4A-DBB8-7CDF-8320-8E69C15B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77" y="2293524"/>
            <a:ext cx="2397951" cy="2187278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A486407F-3465-5D52-B630-E4CBD68CDC6D}"/>
              </a:ext>
            </a:extLst>
          </p:cNvPr>
          <p:cNvSpPr txBox="1">
            <a:spLocks/>
          </p:cNvSpPr>
          <p:nvPr/>
        </p:nvSpPr>
        <p:spPr>
          <a:xfrm>
            <a:off x="7847105" y="2735783"/>
            <a:ext cx="4344895" cy="19528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Memorization </a:t>
            </a: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Or</a:t>
            </a: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Reasoning?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BB95ABB3-1790-20B0-81E9-6B568BD97B38}"/>
              </a:ext>
            </a:extLst>
          </p:cNvPr>
          <p:cNvSpPr/>
          <p:nvPr/>
        </p:nvSpPr>
        <p:spPr>
          <a:xfrm>
            <a:off x="3639671" y="3257176"/>
            <a:ext cx="938305" cy="23905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11A3F89D-E0F6-DC70-66B9-E2A9D885E826}"/>
              </a:ext>
            </a:extLst>
          </p:cNvPr>
          <p:cNvSpPr/>
          <p:nvPr/>
        </p:nvSpPr>
        <p:spPr>
          <a:xfrm>
            <a:off x="7283929" y="3267633"/>
            <a:ext cx="938305" cy="23905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09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Why initialization matters?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E114DC-9CAB-367B-60B0-031277308E27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4659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Key phenomenon: Condensation!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DB5E35-6A93-C848-2A59-440680B0D28E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029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with small initialization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406026" y="825573"/>
            <a:ext cx="7379947" cy="3109383"/>
            <a:chOff x="4270750" y="2692489"/>
            <a:chExt cx="7882206" cy="329477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70750" y="2692489"/>
              <a:ext cx="7882206" cy="327325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699" y="5652286"/>
              <a:ext cx="1737086" cy="3349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blipFill rotWithShape="1">
                <a:blip r:embed="rId4"/>
                <a:stretch>
                  <a:fillRect l="-8" t="-50" r="8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blipFill rotWithShape="1">
                <a:blip r:embed="rId5"/>
                <a:stretch>
                  <a:fillRect l="-13" t="-48" r="19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3" t="-71" r="28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707650" y="5283719"/>
            <a:ext cx="2515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Initial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random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4734" y="5283718"/>
            <a:ext cx="26709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After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training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</a:rPr>
              <a:t>Condense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17487" y="5283718"/>
            <a:ext cx="18934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Effective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Small net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4886597" y="4019550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544707" y="4012344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8D3DA7D-76A4-07D2-758F-DF775062AE6B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lang="en-US" altLang="zh-CN" dirty="0">
                <a:solidFill>
                  <a:srgbClr val="FFFFFF"/>
                </a:solidFill>
                <a:latin typeface="Book Antiqua"/>
                <a:ea typeface="黑体"/>
              </a:rPr>
              <a:t>;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Zhou, Zhou, Jin Luo, Zhang*, Xu*,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lang="en-US" altLang="zh-CN" dirty="0">
                <a:solidFill>
                  <a:srgbClr val="FFFFFF"/>
                </a:solidFill>
                <a:latin typeface="Book Antiqua"/>
                <a:ea typeface="黑体"/>
              </a:rPr>
              <a:t> 2022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1d example:</a:t>
            </a:r>
            <a:r>
              <a:rPr lang="zh-CN" altLang="en-US" dirty="0"/>
              <a:t> </a:t>
            </a:r>
            <a:r>
              <a:rPr lang="en-US" altLang="zh-CN" dirty="0"/>
              <a:t>condensation</a:t>
            </a:r>
            <a:r>
              <a:rPr lang="zh-CN" altLang="en-US" dirty="0"/>
              <a:t> </a:t>
            </a:r>
            <a:r>
              <a:rPr lang="en-US" altLang="zh-CN" dirty="0"/>
              <a:t>with small initialization</a:t>
            </a:r>
            <a:endParaRPr lang="zh-CN" altLang="en-US" dirty="0"/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2348307"/>
            <a:ext cx="4537362" cy="3403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69941" y="878066"/>
                <a:ext cx="7802734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fName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41" y="878066"/>
                <a:ext cx="7802734" cy="1492396"/>
              </a:xfrm>
              <a:prstGeom prst="rect">
                <a:avLst/>
              </a:prstGeom>
              <a:blipFill rotWithShape="1">
                <a:blip r:embed="rId3"/>
                <a:stretch>
                  <a:fillRect l="-2" t="-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34" y="2348307"/>
            <a:ext cx="3869267" cy="29019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10" y="2348307"/>
            <a:ext cx="3199130" cy="319913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8253301" y="5457812"/>
            <a:ext cx="3268924" cy="520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8405701" y="2110478"/>
            <a:ext cx="0" cy="34997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987510" y="5517350"/>
                <a:ext cx="18436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510" y="5517350"/>
                <a:ext cx="1843669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19" t="-117" r="34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 rot="16200000">
                <a:off x="7735965" y="3524007"/>
                <a:ext cx="8741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5965" y="3524007"/>
                <a:ext cx="874180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27049" t="-59295" r="27115" b="-59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786137-0683-E039-9215-AE9CBD52E9C1}"/>
                  </a:ext>
                </a:extLst>
              </p:cNvPr>
              <p:cNvSpPr txBox="1"/>
              <p:nvPr/>
            </p:nvSpPr>
            <p:spPr>
              <a:xfrm>
                <a:off x="8830638" y="1587357"/>
                <a:ext cx="2835668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dirty="0"/>
                  <a:t>Each point: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786137-0683-E039-9215-AE9CBD52E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638" y="1587357"/>
                <a:ext cx="2835668" cy="424796"/>
              </a:xfrm>
              <a:prstGeom prst="rect">
                <a:avLst/>
              </a:prstGeom>
              <a:blipFill>
                <a:blip r:embed="rId8"/>
                <a:stretch>
                  <a:fillRect l="-2366" t="-4286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108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trajectory: change significantly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324"/>
            <a:ext cx="12192000" cy="47213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A7581CC-65D2-A5C7-46DB-E9C77DABD920}"/>
              </a:ext>
            </a:extLst>
          </p:cNvPr>
          <p:cNvCxnSpPr/>
          <p:nvPr/>
        </p:nvCxnSpPr>
        <p:spPr>
          <a:xfrm>
            <a:off x="3891921" y="4938779"/>
            <a:ext cx="3268924" cy="520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871A86F-9474-91B5-E59F-DEEC41317CD2}"/>
              </a:ext>
            </a:extLst>
          </p:cNvPr>
          <p:cNvCxnSpPr/>
          <p:nvPr/>
        </p:nvCxnSpPr>
        <p:spPr>
          <a:xfrm flipV="1">
            <a:off x="4044321" y="1591445"/>
            <a:ext cx="0" cy="34997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51D8527-76F6-9A87-46B0-9A0331348341}"/>
                  </a:ext>
                </a:extLst>
              </p:cNvPr>
              <p:cNvSpPr txBox="1"/>
              <p:nvPr/>
            </p:nvSpPr>
            <p:spPr>
              <a:xfrm>
                <a:off x="4626130" y="4998317"/>
                <a:ext cx="18436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51D8527-76F6-9A87-46B0-9A033134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130" y="4998317"/>
                <a:ext cx="184366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DFDA8B6-0799-2370-8966-05F92689E991}"/>
                  </a:ext>
                </a:extLst>
              </p:cNvPr>
              <p:cNvSpPr txBox="1"/>
              <p:nvPr/>
            </p:nvSpPr>
            <p:spPr>
              <a:xfrm rot="16200000">
                <a:off x="3374585" y="3004974"/>
                <a:ext cx="8741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DFDA8B6-0799-2370-8966-05F92689E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74585" y="3004974"/>
                <a:ext cx="87418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D8AE45-00C0-A650-B34A-94BA94D631A4}"/>
                  </a:ext>
                </a:extLst>
              </p:cNvPr>
              <p:cNvSpPr txBox="1"/>
              <p:nvPr/>
            </p:nvSpPr>
            <p:spPr>
              <a:xfrm>
                <a:off x="4469258" y="878255"/>
                <a:ext cx="2835668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dirty="0"/>
                  <a:t>Each point: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D8AE45-00C0-A650-B34A-94BA94D63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258" y="878255"/>
                <a:ext cx="2835668" cy="424796"/>
              </a:xfrm>
              <a:prstGeom prst="rect">
                <a:avLst/>
              </a:prstGeom>
              <a:blipFill>
                <a:blip r:embed="rId5"/>
                <a:stretch>
                  <a:fillRect l="-2151" t="-4286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02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trajectory: change significantly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366"/>
            <a:ext cx="12192000" cy="43212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699B42A-8783-079C-680B-84C85456DB7C}"/>
              </a:ext>
            </a:extLst>
          </p:cNvPr>
          <p:cNvCxnSpPr/>
          <p:nvPr/>
        </p:nvCxnSpPr>
        <p:spPr>
          <a:xfrm>
            <a:off x="3891921" y="4938779"/>
            <a:ext cx="3268924" cy="520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B78EEB7-E44D-DB16-35EB-862BC668750D}"/>
              </a:ext>
            </a:extLst>
          </p:cNvPr>
          <p:cNvCxnSpPr/>
          <p:nvPr/>
        </p:nvCxnSpPr>
        <p:spPr>
          <a:xfrm flipV="1">
            <a:off x="4044321" y="1591445"/>
            <a:ext cx="0" cy="34997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60E1D8-2357-F249-1B68-E374B642F41A}"/>
                  </a:ext>
                </a:extLst>
              </p:cNvPr>
              <p:cNvSpPr txBox="1"/>
              <p:nvPr/>
            </p:nvSpPr>
            <p:spPr>
              <a:xfrm>
                <a:off x="4626130" y="4998317"/>
                <a:ext cx="18436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60E1D8-2357-F249-1B68-E374B642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130" y="4998317"/>
                <a:ext cx="184366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B27EE32-B82A-51C0-3587-6D78E629C195}"/>
                  </a:ext>
                </a:extLst>
              </p:cNvPr>
              <p:cNvSpPr txBox="1"/>
              <p:nvPr/>
            </p:nvSpPr>
            <p:spPr>
              <a:xfrm rot="16200000">
                <a:off x="3374585" y="3004974"/>
                <a:ext cx="8741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B27EE32-B82A-51C0-3587-6D78E629C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74585" y="3004974"/>
                <a:ext cx="87418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4B1346-F210-A8AD-FD73-945220C95DF5}"/>
                  </a:ext>
                </a:extLst>
              </p:cNvPr>
              <p:cNvSpPr txBox="1"/>
              <p:nvPr/>
            </p:nvSpPr>
            <p:spPr>
              <a:xfrm>
                <a:off x="4469258" y="878255"/>
                <a:ext cx="2835668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dirty="0"/>
                  <a:t>Each point: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4B1346-F210-A8AD-FD73-945220C95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258" y="878255"/>
                <a:ext cx="2835668" cy="424796"/>
              </a:xfrm>
              <a:prstGeom prst="rect">
                <a:avLst/>
              </a:prstGeom>
              <a:blipFill>
                <a:blip r:embed="rId5"/>
                <a:stretch>
                  <a:fillRect l="-2151" t="-4286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68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 vs. large initialization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07552" y="851433"/>
                <a:ext cx="7802734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fName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52" y="851433"/>
                <a:ext cx="7802734" cy="1492396"/>
              </a:xfrm>
              <a:prstGeom prst="rect">
                <a:avLst/>
              </a:prstGeom>
              <a:blipFill rotWithShape="1">
                <a:blip r:embed="rId3"/>
                <a:stretch>
                  <a:fillRect l="-8" t="-36" r="6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pic>
        <p:nvPicPr>
          <p:cNvPr id="11" name="图片 10" descr="A graph with red lines and blue stars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43" y="2346826"/>
            <a:ext cx="3904114" cy="2928085"/>
          </a:xfrm>
          <a:prstGeom prst="rect">
            <a:avLst/>
          </a:prstGeom>
        </p:spPr>
      </p:pic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26BC1D7-5758-6FC1-8E18-4F0D1BD20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7" y="2242613"/>
            <a:ext cx="4537362" cy="34030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3DF81A-3989-3192-3AF7-55D1C5BF21A0}"/>
              </a:ext>
            </a:extLst>
          </p:cNvPr>
          <p:cNvSpPr txBox="1"/>
          <p:nvPr/>
        </p:nvSpPr>
        <p:spPr>
          <a:xfrm>
            <a:off x="7607440" y="5451142"/>
            <a:ext cx="325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large initialization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5AA297-09F1-02DA-7678-08C45DA66883}"/>
              </a:ext>
            </a:extLst>
          </p:cNvPr>
          <p:cNvSpPr txBox="1"/>
          <p:nvPr/>
        </p:nvSpPr>
        <p:spPr>
          <a:xfrm>
            <a:off x="1652338" y="5451142"/>
            <a:ext cx="325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small initialization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298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C163F-D953-3FD6-85FD-12572A9B5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BC747-707D-4C10-0243-207A3BC8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Condensation in Transformer!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F8C263-379D-ABCA-53F1-47B1022BA1AC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814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999729" y="1045849"/>
            <a:ext cx="4829665" cy="33349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70583" b="-17154"/>
          <a:stretch>
            <a:fillRect/>
          </a:stretch>
        </p:blipFill>
        <p:spPr>
          <a:xfrm>
            <a:off x="4854169" y="1538956"/>
            <a:ext cx="2455915" cy="4932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34233" r="34883" b="-17153"/>
          <a:stretch>
            <a:fillRect/>
          </a:stretch>
        </p:blipFill>
        <p:spPr>
          <a:xfrm>
            <a:off x="4854169" y="2032157"/>
            <a:ext cx="2578308" cy="4932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69964" t="2496" r="50" b="-17154"/>
          <a:stretch>
            <a:fillRect/>
          </a:stretch>
        </p:blipFill>
        <p:spPr>
          <a:xfrm>
            <a:off x="4891644" y="2525358"/>
            <a:ext cx="2503357" cy="482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140" y="2933379"/>
            <a:ext cx="4568841" cy="912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136" y="3875963"/>
            <a:ext cx="3229576" cy="4212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974" y="4531667"/>
            <a:ext cx="5660036" cy="4697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3984" y="5356538"/>
            <a:ext cx="5660036" cy="4273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39512B-B805-127F-BAA7-29436B4BB457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Condensation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by column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" r="3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70583" b="-17154"/>
          <a:stretch>
            <a:fillRect/>
          </a:stretch>
        </p:blipFill>
        <p:spPr>
          <a:xfrm>
            <a:off x="350528" y="1245236"/>
            <a:ext cx="2455915" cy="49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-64453" y="2098771"/>
                <a:ext cx="5348642" cy="531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rPr>
                  <a:t>Cosine Similarity b/w Columns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p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453" y="2098771"/>
                <a:ext cx="5348642" cy="531620"/>
              </a:xfrm>
              <a:prstGeom prst="rect">
                <a:avLst/>
              </a:prstGeom>
              <a:blipFill rotWithShape="1">
                <a:blip r:embed="rId5"/>
                <a:stretch>
                  <a:fillRect l="6" t="-18" r="7" b="-3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337562" y="1418443"/>
            <a:ext cx="1422400" cy="73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4516363" y="1455140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4654988" y="1455140"/>
            <a:ext cx="1422400" cy="733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4798241" y="1455140"/>
            <a:ext cx="1422400" cy="73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4936657" y="1455140"/>
            <a:ext cx="1422400" cy="733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5075073" y="1455140"/>
            <a:ext cx="1422400" cy="73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5207901" y="1455140"/>
            <a:ext cx="1422400" cy="73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5346526" y="1455140"/>
            <a:ext cx="1422400" cy="733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 rot="5400000">
            <a:off x="5489779" y="1455140"/>
            <a:ext cx="1422400" cy="733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 rot="5400000">
            <a:off x="5628195" y="1455140"/>
            <a:ext cx="1422400" cy="7339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 rot="5400000">
            <a:off x="5766611" y="1455140"/>
            <a:ext cx="1422400" cy="733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771454" y="1092351"/>
                <a:ext cx="80264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454" y="1092351"/>
                <a:ext cx="802640" cy="392993"/>
              </a:xfrm>
              <a:prstGeom prst="rect">
                <a:avLst/>
              </a:prstGeom>
              <a:blipFill rotWithShape="1">
                <a:blip r:embed="rId6"/>
                <a:stretch>
                  <a:fillRect l="-24" t="-38" r="24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559810" y="1311753"/>
                <a:ext cx="80264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p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𝑸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810" y="1311753"/>
                <a:ext cx="802640" cy="380810"/>
              </a:xfrm>
              <a:prstGeom prst="rect">
                <a:avLst/>
              </a:prstGeom>
              <a:blipFill rotWithShape="1">
                <a:blip r:embed="rId7"/>
                <a:stretch>
                  <a:fillRect l="-32" t="-126" r="32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 rot="5400000">
            <a:off x="8044326" y="1378548"/>
            <a:ext cx="109155" cy="100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 rot="5400000">
            <a:off x="8182951" y="1378548"/>
            <a:ext cx="109155" cy="1004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 rot="5400000">
            <a:off x="8326204" y="1378548"/>
            <a:ext cx="109155" cy="100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 rot="5400000">
            <a:off x="8464620" y="1378548"/>
            <a:ext cx="109155" cy="100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 rot="5400000">
            <a:off x="8603036" y="1378548"/>
            <a:ext cx="109155" cy="100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8735864" y="1378548"/>
            <a:ext cx="109155" cy="1004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5400000">
            <a:off x="8874489" y="1378548"/>
            <a:ext cx="109155" cy="1004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9017742" y="1378548"/>
            <a:ext cx="109155" cy="10047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 rot="5400000">
            <a:off x="9156158" y="1378548"/>
            <a:ext cx="109155" cy="1004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 rot="5400000">
            <a:off x="9294574" y="1378548"/>
            <a:ext cx="109155" cy="10047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8" name="右箭头 37"/>
          <p:cNvSpPr/>
          <p:nvPr/>
        </p:nvSpPr>
        <p:spPr>
          <a:xfrm>
            <a:off x="7407752" y="1405327"/>
            <a:ext cx="466248" cy="4571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972422" y="986887"/>
                <a:ext cx="1535567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</m:e>
                      <m:sup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422" y="986887"/>
                <a:ext cx="1535567" cy="380810"/>
              </a:xfrm>
              <a:prstGeom prst="rect">
                <a:avLst/>
              </a:prstGeom>
              <a:blipFill rotWithShape="1">
                <a:blip r:embed="rId8"/>
                <a:stretch>
                  <a:fillRect l="-41" t="-25" r="9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645864" y="2117868"/>
            <a:ext cx="56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Each column is the weight of a neuron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439E8E-D7B2-D536-62B5-7F42C4A2F12F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32F712A-53C2-675E-D2E8-C302B12F19E1}"/>
              </a:ext>
            </a:extLst>
          </p:cNvPr>
          <p:cNvSpPr txBox="1">
            <a:spLocks/>
          </p:cNvSpPr>
          <p:nvPr/>
        </p:nvSpPr>
        <p:spPr>
          <a:xfrm>
            <a:off x="381242" y="3422089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If all columns are the same, what then?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82F54BBA-A3BF-CD24-61DA-96BF7C97EB1E}"/>
              </a:ext>
            </a:extLst>
          </p:cNvPr>
          <p:cNvSpPr txBox="1">
            <a:spLocks/>
          </p:cNvSpPr>
          <p:nvPr/>
        </p:nvSpPr>
        <p:spPr>
          <a:xfrm>
            <a:off x="342968" y="4393456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one effective neuron!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0B30E5-9594-8241-6C17-862E80509B48}"/>
              </a:ext>
            </a:extLst>
          </p:cNvPr>
          <p:cNvSpPr/>
          <p:nvPr/>
        </p:nvSpPr>
        <p:spPr>
          <a:xfrm rot="5400000">
            <a:off x="-41123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18C501-1B83-5358-574B-4FBCCB058E0D}"/>
              </a:ext>
            </a:extLst>
          </p:cNvPr>
          <p:cNvSpPr/>
          <p:nvPr/>
        </p:nvSpPr>
        <p:spPr>
          <a:xfrm rot="5400000">
            <a:off x="97502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886F37-8350-83B9-E06B-FC15FDDCFE27}"/>
              </a:ext>
            </a:extLst>
          </p:cNvPr>
          <p:cNvSpPr/>
          <p:nvPr/>
        </p:nvSpPr>
        <p:spPr>
          <a:xfrm rot="5400000">
            <a:off x="240755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F61236-DF6D-E7B0-5A79-996BC4610E5A}"/>
              </a:ext>
            </a:extLst>
          </p:cNvPr>
          <p:cNvSpPr/>
          <p:nvPr/>
        </p:nvSpPr>
        <p:spPr>
          <a:xfrm rot="5400000">
            <a:off x="379171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0AE344-0E1B-E0FE-ADDE-E184B09341CC}"/>
              </a:ext>
            </a:extLst>
          </p:cNvPr>
          <p:cNvSpPr/>
          <p:nvPr/>
        </p:nvSpPr>
        <p:spPr>
          <a:xfrm rot="5400000">
            <a:off x="517587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B258728-25B8-6F40-3CB6-30593D8CE3DB}"/>
              </a:ext>
            </a:extLst>
          </p:cNvPr>
          <p:cNvSpPr/>
          <p:nvPr/>
        </p:nvSpPr>
        <p:spPr>
          <a:xfrm rot="5400000">
            <a:off x="650415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D9CF820-D5C9-B602-9AE8-A63FCD8430CA}"/>
              </a:ext>
            </a:extLst>
          </p:cNvPr>
          <p:cNvSpPr/>
          <p:nvPr/>
        </p:nvSpPr>
        <p:spPr>
          <a:xfrm rot="5400000">
            <a:off x="789040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59E0FB1-8F01-6397-7A0D-F65EBB1CF490}"/>
              </a:ext>
            </a:extLst>
          </p:cNvPr>
          <p:cNvSpPr/>
          <p:nvPr/>
        </p:nvSpPr>
        <p:spPr>
          <a:xfrm rot="5400000">
            <a:off x="932293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C7A4FD4-0D82-77B7-FB38-21EC5B82BB03}"/>
              </a:ext>
            </a:extLst>
          </p:cNvPr>
          <p:cNvSpPr/>
          <p:nvPr/>
        </p:nvSpPr>
        <p:spPr>
          <a:xfrm rot="5400000">
            <a:off x="1070709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EEA3B7A-656A-DC5D-72CF-94D5750B992E}"/>
              </a:ext>
            </a:extLst>
          </p:cNvPr>
          <p:cNvSpPr/>
          <p:nvPr/>
        </p:nvSpPr>
        <p:spPr>
          <a:xfrm rot="5400000">
            <a:off x="1209125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7" grpId="0"/>
      <p:bldP spid="19" grpId="0" animBg="1"/>
      <p:bldP spid="21" grpId="0" animBg="1"/>
      <p:bldP spid="23" grpId="0" animBg="1"/>
      <p:bldP spid="24" grpId="0" animBg="1"/>
      <p:bldP spid="28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7854A-1E6E-4A78-945B-76C633ABA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C28E3-FAC4-9B14-9B0D-46519EEEEE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What is Memorization &amp; Reasoning?</a:t>
            </a:r>
          </a:p>
        </p:txBody>
      </p:sp>
    </p:spTree>
    <p:extLst>
      <p:ext uri="{BB962C8B-B14F-4D97-AF65-F5344CB8AC3E}">
        <p14:creationId xmlns:p14="http://schemas.microsoft.com/office/powerpoint/2010/main" val="993477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64CE4-60F4-FBED-9A0C-851FD0F5B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605E690-ECD0-A7B7-99FD-7347ADCC2F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Condensation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by column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" r="3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F5AC315-1F2E-E997-A3D4-09D92616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769" y="2975022"/>
            <a:ext cx="8183672" cy="32814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83FC68-AD2C-3A4A-A789-E8E33B3B3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583" b="-17154"/>
          <a:stretch>
            <a:fillRect/>
          </a:stretch>
        </p:blipFill>
        <p:spPr>
          <a:xfrm>
            <a:off x="350528" y="1245236"/>
            <a:ext cx="2455915" cy="49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BE7949-35A6-BE05-BFEF-584EE4722061}"/>
                  </a:ext>
                </a:extLst>
              </p:cNvPr>
              <p:cNvSpPr txBox="1"/>
              <p:nvPr/>
            </p:nvSpPr>
            <p:spPr>
              <a:xfrm>
                <a:off x="-64453" y="2098771"/>
                <a:ext cx="5348642" cy="531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rPr>
                  <a:t>Cosine Similarity b/w Columns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p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453" y="2098771"/>
                <a:ext cx="5348642" cy="531620"/>
              </a:xfrm>
              <a:prstGeom prst="rect">
                <a:avLst/>
              </a:prstGeom>
              <a:blipFill rotWithShape="1">
                <a:blip r:embed="rId5"/>
                <a:stretch>
                  <a:fillRect l="6" t="-18" r="7" b="-3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93C113FA-3B1F-2DC1-343B-6D86D90236E4}"/>
              </a:ext>
            </a:extLst>
          </p:cNvPr>
          <p:cNvSpPr/>
          <p:nvPr/>
        </p:nvSpPr>
        <p:spPr>
          <a:xfrm>
            <a:off x="3337562" y="1418443"/>
            <a:ext cx="1422400" cy="73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B2A476-9FD8-3C30-85BA-B2BC78C0C939}"/>
              </a:ext>
            </a:extLst>
          </p:cNvPr>
          <p:cNvSpPr/>
          <p:nvPr/>
        </p:nvSpPr>
        <p:spPr>
          <a:xfrm rot="5400000">
            <a:off x="4516363" y="1455140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62A458-4200-95D8-10E0-F72251897E67}"/>
              </a:ext>
            </a:extLst>
          </p:cNvPr>
          <p:cNvSpPr/>
          <p:nvPr/>
        </p:nvSpPr>
        <p:spPr>
          <a:xfrm rot="5400000">
            <a:off x="4654988" y="1455140"/>
            <a:ext cx="1422400" cy="733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4711F8-2F78-ACE3-3FE8-05B436525C82}"/>
              </a:ext>
            </a:extLst>
          </p:cNvPr>
          <p:cNvSpPr/>
          <p:nvPr/>
        </p:nvSpPr>
        <p:spPr>
          <a:xfrm rot="5400000">
            <a:off x="4798241" y="1455140"/>
            <a:ext cx="1422400" cy="73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BF3752-56F6-8B25-D1B5-C2CD1E4E0AEF}"/>
              </a:ext>
            </a:extLst>
          </p:cNvPr>
          <p:cNvSpPr/>
          <p:nvPr/>
        </p:nvSpPr>
        <p:spPr>
          <a:xfrm rot="5400000">
            <a:off x="4936657" y="1455140"/>
            <a:ext cx="1422400" cy="733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5698E2-5731-8717-751E-9300C7BBF500}"/>
              </a:ext>
            </a:extLst>
          </p:cNvPr>
          <p:cNvSpPr/>
          <p:nvPr/>
        </p:nvSpPr>
        <p:spPr>
          <a:xfrm rot="5400000">
            <a:off x="5075073" y="1455140"/>
            <a:ext cx="1422400" cy="73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898D20-73D1-03ED-D504-32ED6A376C4E}"/>
              </a:ext>
            </a:extLst>
          </p:cNvPr>
          <p:cNvSpPr/>
          <p:nvPr/>
        </p:nvSpPr>
        <p:spPr>
          <a:xfrm rot="5400000">
            <a:off x="5207901" y="1455140"/>
            <a:ext cx="1422400" cy="73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29FCCB-173D-6F27-6F62-8B853A78A1A0}"/>
              </a:ext>
            </a:extLst>
          </p:cNvPr>
          <p:cNvSpPr/>
          <p:nvPr/>
        </p:nvSpPr>
        <p:spPr>
          <a:xfrm rot="5400000">
            <a:off x="5346526" y="1455140"/>
            <a:ext cx="1422400" cy="733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B9593A-7807-3799-AB25-4D3E07073524}"/>
              </a:ext>
            </a:extLst>
          </p:cNvPr>
          <p:cNvSpPr/>
          <p:nvPr/>
        </p:nvSpPr>
        <p:spPr>
          <a:xfrm rot="5400000">
            <a:off x="5489779" y="1455140"/>
            <a:ext cx="1422400" cy="733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0DDFBE-73CE-43B4-3E7B-DD1E3AD1F16F}"/>
              </a:ext>
            </a:extLst>
          </p:cNvPr>
          <p:cNvSpPr/>
          <p:nvPr/>
        </p:nvSpPr>
        <p:spPr>
          <a:xfrm rot="5400000">
            <a:off x="5628195" y="1455140"/>
            <a:ext cx="1422400" cy="7339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7E924B-6E40-0043-A8C6-42F2A794636D}"/>
              </a:ext>
            </a:extLst>
          </p:cNvPr>
          <p:cNvSpPr/>
          <p:nvPr/>
        </p:nvSpPr>
        <p:spPr>
          <a:xfrm rot="5400000">
            <a:off x="5766611" y="1455140"/>
            <a:ext cx="1422400" cy="733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0F72319-6522-283E-7BA3-64A7B1F70A07}"/>
                  </a:ext>
                </a:extLst>
              </p:cNvPr>
              <p:cNvSpPr txBox="1"/>
              <p:nvPr/>
            </p:nvSpPr>
            <p:spPr>
              <a:xfrm>
                <a:off x="3771454" y="1092351"/>
                <a:ext cx="80264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454" y="1092351"/>
                <a:ext cx="802640" cy="392993"/>
              </a:xfrm>
              <a:prstGeom prst="rect">
                <a:avLst/>
              </a:prstGeom>
              <a:blipFill rotWithShape="1">
                <a:blip r:embed="rId6"/>
                <a:stretch>
                  <a:fillRect l="-24" t="-38" r="24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B580C36-512D-FA30-F394-FF4F58E81345}"/>
                  </a:ext>
                </a:extLst>
              </p:cNvPr>
              <p:cNvSpPr txBox="1"/>
              <p:nvPr/>
            </p:nvSpPr>
            <p:spPr>
              <a:xfrm>
                <a:off x="6559810" y="1311753"/>
                <a:ext cx="80264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p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𝑸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810" y="1311753"/>
                <a:ext cx="802640" cy="380810"/>
              </a:xfrm>
              <a:prstGeom prst="rect">
                <a:avLst/>
              </a:prstGeom>
              <a:blipFill rotWithShape="1">
                <a:blip r:embed="rId7"/>
                <a:stretch>
                  <a:fillRect l="-32" t="-126" r="32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E06D05F9-6D1E-B3D8-4790-B102DC506AD6}"/>
              </a:ext>
            </a:extLst>
          </p:cNvPr>
          <p:cNvSpPr/>
          <p:nvPr/>
        </p:nvSpPr>
        <p:spPr>
          <a:xfrm rot="5400000">
            <a:off x="8044326" y="1378548"/>
            <a:ext cx="109155" cy="100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5F9C29-12D5-3A91-F1FD-39276CDED209}"/>
              </a:ext>
            </a:extLst>
          </p:cNvPr>
          <p:cNvSpPr/>
          <p:nvPr/>
        </p:nvSpPr>
        <p:spPr>
          <a:xfrm rot="5400000">
            <a:off x="8182951" y="1378548"/>
            <a:ext cx="109155" cy="1004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8F7EE8E-80FB-40AF-2A94-16363C8CA030}"/>
              </a:ext>
            </a:extLst>
          </p:cNvPr>
          <p:cNvSpPr/>
          <p:nvPr/>
        </p:nvSpPr>
        <p:spPr>
          <a:xfrm rot="5400000">
            <a:off x="8326204" y="1378548"/>
            <a:ext cx="109155" cy="100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CE23C86-DD32-5001-0B36-FE88A547B10E}"/>
              </a:ext>
            </a:extLst>
          </p:cNvPr>
          <p:cNvSpPr/>
          <p:nvPr/>
        </p:nvSpPr>
        <p:spPr>
          <a:xfrm rot="5400000">
            <a:off x="8464620" y="1378548"/>
            <a:ext cx="109155" cy="100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BA36CB5-9C8C-DCD8-F122-DFA5C209B8C0}"/>
              </a:ext>
            </a:extLst>
          </p:cNvPr>
          <p:cNvSpPr/>
          <p:nvPr/>
        </p:nvSpPr>
        <p:spPr>
          <a:xfrm rot="5400000">
            <a:off x="8603036" y="1378548"/>
            <a:ext cx="109155" cy="100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2FA42A1-FBB7-8676-B628-510F4FA2E293}"/>
              </a:ext>
            </a:extLst>
          </p:cNvPr>
          <p:cNvSpPr/>
          <p:nvPr/>
        </p:nvSpPr>
        <p:spPr>
          <a:xfrm rot="5400000">
            <a:off x="8735864" y="1378548"/>
            <a:ext cx="109155" cy="1004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B48C08-C058-68BF-4CEE-DFAF912418A0}"/>
              </a:ext>
            </a:extLst>
          </p:cNvPr>
          <p:cNvSpPr/>
          <p:nvPr/>
        </p:nvSpPr>
        <p:spPr>
          <a:xfrm rot="5400000">
            <a:off x="8874489" y="1378548"/>
            <a:ext cx="109155" cy="1004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5284DA1-3A27-5956-2E82-318D99494A9B}"/>
              </a:ext>
            </a:extLst>
          </p:cNvPr>
          <p:cNvSpPr/>
          <p:nvPr/>
        </p:nvSpPr>
        <p:spPr>
          <a:xfrm rot="5400000">
            <a:off x="9017742" y="1378548"/>
            <a:ext cx="109155" cy="10047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4E92DEB-5103-12E3-F393-83D2C9B9BBA2}"/>
              </a:ext>
            </a:extLst>
          </p:cNvPr>
          <p:cNvSpPr/>
          <p:nvPr/>
        </p:nvSpPr>
        <p:spPr>
          <a:xfrm rot="5400000">
            <a:off x="9156158" y="1378548"/>
            <a:ext cx="109155" cy="1004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17591BE-5B51-9330-B18B-4492AE68344F}"/>
              </a:ext>
            </a:extLst>
          </p:cNvPr>
          <p:cNvSpPr/>
          <p:nvPr/>
        </p:nvSpPr>
        <p:spPr>
          <a:xfrm rot="5400000">
            <a:off x="9294574" y="1378548"/>
            <a:ext cx="109155" cy="10047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8" name="右箭头 37">
            <a:extLst>
              <a:ext uri="{FF2B5EF4-FFF2-40B4-BE49-F238E27FC236}">
                <a16:creationId xmlns:a16="http://schemas.microsoft.com/office/drawing/2014/main" id="{805B1392-DCBC-AF24-1CBA-E5CDCB213D63}"/>
              </a:ext>
            </a:extLst>
          </p:cNvPr>
          <p:cNvSpPr/>
          <p:nvPr/>
        </p:nvSpPr>
        <p:spPr>
          <a:xfrm>
            <a:off x="7407752" y="1405327"/>
            <a:ext cx="466248" cy="4571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839B1B1-9558-2AF5-0518-B7C3EA0BF1E8}"/>
                  </a:ext>
                </a:extLst>
              </p:cNvPr>
              <p:cNvSpPr txBox="1"/>
              <p:nvPr/>
            </p:nvSpPr>
            <p:spPr>
              <a:xfrm>
                <a:off x="7972422" y="986887"/>
                <a:ext cx="1535567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</m:e>
                      <m:sup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422" y="986887"/>
                <a:ext cx="1535567" cy="380810"/>
              </a:xfrm>
              <a:prstGeom prst="rect">
                <a:avLst/>
              </a:prstGeom>
              <a:blipFill rotWithShape="1">
                <a:blip r:embed="rId8"/>
                <a:stretch>
                  <a:fillRect l="-41" t="-25" r="9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B23424ED-369B-9F7E-7530-34237DD690F3}"/>
              </a:ext>
            </a:extLst>
          </p:cNvPr>
          <p:cNvSpPr txBox="1"/>
          <p:nvPr/>
        </p:nvSpPr>
        <p:spPr>
          <a:xfrm>
            <a:off x="2227557" y="2563371"/>
            <a:ext cx="3175328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Small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ini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: clear condensation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83C06AA-3918-6A02-568A-13477B8FD64F}"/>
              </a:ext>
            </a:extLst>
          </p:cNvPr>
          <p:cNvSpPr txBox="1"/>
          <p:nvPr/>
        </p:nvSpPr>
        <p:spPr>
          <a:xfrm>
            <a:off x="6275608" y="2553373"/>
            <a:ext cx="2815731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Large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ini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: no condensation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69802-162E-09B1-B923-CA255B509220}"/>
              </a:ext>
            </a:extLst>
          </p:cNvPr>
          <p:cNvSpPr txBox="1"/>
          <p:nvPr/>
        </p:nvSpPr>
        <p:spPr>
          <a:xfrm>
            <a:off x="6645864" y="2117868"/>
            <a:ext cx="56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Each column is the weight of a neuron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7B12A8-4DF8-EFDB-3C62-C6B3AB383AAF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37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C565C-DCBD-622F-AAD9-244BA019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F30F1FE-5522-9ECC-8B11-DBFDE36A9B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Condensation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by column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" r="3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036050E-547E-B926-59C9-23C0C3A17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583" b="-17154"/>
          <a:stretch>
            <a:fillRect/>
          </a:stretch>
        </p:blipFill>
        <p:spPr>
          <a:xfrm>
            <a:off x="350528" y="1245236"/>
            <a:ext cx="2455915" cy="49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0894DF-E22F-E42E-EA8E-FA58C6DEA806}"/>
                  </a:ext>
                </a:extLst>
              </p:cNvPr>
              <p:cNvSpPr txBox="1"/>
              <p:nvPr/>
            </p:nvSpPr>
            <p:spPr>
              <a:xfrm>
                <a:off x="-64453" y="2098771"/>
                <a:ext cx="5348642" cy="531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rPr>
                  <a:t>Cosine Similarity b/w Columns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p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453" y="2098771"/>
                <a:ext cx="5348642" cy="531620"/>
              </a:xfrm>
              <a:prstGeom prst="rect">
                <a:avLst/>
              </a:prstGeom>
              <a:blipFill rotWithShape="1">
                <a:blip r:embed="rId5"/>
                <a:stretch>
                  <a:fillRect l="6" t="-18" r="7" b="-3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13BFDDEB-F92D-3122-82C1-B15DC4A4CFF0}"/>
              </a:ext>
            </a:extLst>
          </p:cNvPr>
          <p:cNvSpPr/>
          <p:nvPr/>
        </p:nvSpPr>
        <p:spPr>
          <a:xfrm>
            <a:off x="3337562" y="1418443"/>
            <a:ext cx="1422400" cy="73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BBDF51-A856-CB42-C6A8-D9DB5CFCF569}"/>
              </a:ext>
            </a:extLst>
          </p:cNvPr>
          <p:cNvSpPr/>
          <p:nvPr/>
        </p:nvSpPr>
        <p:spPr>
          <a:xfrm rot="5400000">
            <a:off x="4516363" y="1455140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B2CF04-A66D-56D4-E47E-D7214F37F4F0}"/>
              </a:ext>
            </a:extLst>
          </p:cNvPr>
          <p:cNvSpPr/>
          <p:nvPr/>
        </p:nvSpPr>
        <p:spPr>
          <a:xfrm rot="5400000">
            <a:off x="4654988" y="1455140"/>
            <a:ext cx="1422400" cy="733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A4F804-8D59-B6C2-2558-00B044FACA21}"/>
              </a:ext>
            </a:extLst>
          </p:cNvPr>
          <p:cNvSpPr/>
          <p:nvPr/>
        </p:nvSpPr>
        <p:spPr>
          <a:xfrm rot="5400000">
            <a:off x="4798241" y="1455140"/>
            <a:ext cx="1422400" cy="73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071CD5-50B1-C5AA-6FEC-6D3943CA956E}"/>
              </a:ext>
            </a:extLst>
          </p:cNvPr>
          <p:cNvSpPr/>
          <p:nvPr/>
        </p:nvSpPr>
        <p:spPr>
          <a:xfrm rot="5400000">
            <a:off x="4936657" y="1455140"/>
            <a:ext cx="1422400" cy="733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1B77B7-867E-8635-3D36-5DDF8DAB66C2}"/>
              </a:ext>
            </a:extLst>
          </p:cNvPr>
          <p:cNvSpPr/>
          <p:nvPr/>
        </p:nvSpPr>
        <p:spPr>
          <a:xfrm rot="5400000">
            <a:off x="5075073" y="1455140"/>
            <a:ext cx="1422400" cy="73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996A99F-BA4A-AC55-7F6A-C9F2422FFDEC}"/>
              </a:ext>
            </a:extLst>
          </p:cNvPr>
          <p:cNvSpPr/>
          <p:nvPr/>
        </p:nvSpPr>
        <p:spPr>
          <a:xfrm rot="5400000">
            <a:off x="5207901" y="1455140"/>
            <a:ext cx="1422400" cy="73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4AA878-06D0-7BC6-7685-DA2064746A65}"/>
              </a:ext>
            </a:extLst>
          </p:cNvPr>
          <p:cNvSpPr/>
          <p:nvPr/>
        </p:nvSpPr>
        <p:spPr>
          <a:xfrm rot="5400000">
            <a:off x="5346526" y="1455140"/>
            <a:ext cx="1422400" cy="733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302BDA-3E4D-A7A3-F674-36EBA76CCE66}"/>
              </a:ext>
            </a:extLst>
          </p:cNvPr>
          <p:cNvSpPr/>
          <p:nvPr/>
        </p:nvSpPr>
        <p:spPr>
          <a:xfrm rot="5400000">
            <a:off x="5489779" y="1455140"/>
            <a:ext cx="1422400" cy="733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AFCDCFA-678B-16A4-100D-945CC49E19A1}"/>
              </a:ext>
            </a:extLst>
          </p:cNvPr>
          <p:cNvSpPr/>
          <p:nvPr/>
        </p:nvSpPr>
        <p:spPr>
          <a:xfrm rot="5400000">
            <a:off x="5628195" y="1455140"/>
            <a:ext cx="1422400" cy="7339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B5C2B7-CCAB-B853-68C2-484175E34AD3}"/>
              </a:ext>
            </a:extLst>
          </p:cNvPr>
          <p:cNvSpPr/>
          <p:nvPr/>
        </p:nvSpPr>
        <p:spPr>
          <a:xfrm rot="5400000">
            <a:off x="5766611" y="1455140"/>
            <a:ext cx="1422400" cy="733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0D1D152-AD86-AAD7-CF0B-2A52F55E09A1}"/>
                  </a:ext>
                </a:extLst>
              </p:cNvPr>
              <p:cNvSpPr txBox="1"/>
              <p:nvPr/>
            </p:nvSpPr>
            <p:spPr>
              <a:xfrm>
                <a:off x="3771454" y="1092351"/>
                <a:ext cx="80264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454" y="1092351"/>
                <a:ext cx="802640" cy="392993"/>
              </a:xfrm>
              <a:prstGeom prst="rect">
                <a:avLst/>
              </a:prstGeom>
              <a:blipFill rotWithShape="1">
                <a:blip r:embed="rId6"/>
                <a:stretch>
                  <a:fillRect l="-24" t="-38" r="24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34B9077-9200-230D-9011-6C605DF0F4D3}"/>
                  </a:ext>
                </a:extLst>
              </p:cNvPr>
              <p:cNvSpPr txBox="1"/>
              <p:nvPr/>
            </p:nvSpPr>
            <p:spPr>
              <a:xfrm>
                <a:off x="6559810" y="1311753"/>
                <a:ext cx="80264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p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𝑸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810" y="1311753"/>
                <a:ext cx="802640" cy="380810"/>
              </a:xfrm>
              <a:prstGeom prst="rect">
                <a:avLst/>
              </a:prstGeom>
              <a:blipFill rotWithShape="1">
                <a:blip r:embed="rId7"/>
                <a:stretch>
                  <a:fillRect l="-32" t="-126" r="32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B6EE0B8D-5BC7-EA1F-0022-5DC2D7163939}"/>
              </a:ext>
            </a:extLst>
          </p:cNvPr>
          <p:cNvSpPr/>
          <p:nvPr/>
        </p:nvSpPr>
        <p:spPr>
          <a:xfrm rot="5400000">
            <a:off x="8044326" y="1378548"/>
            <a:ext cx="109155" cy="100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817BE40-D506-4E3D-7D1B-D40D7220B18B}"/>
              </a:ext>
            </a:extLst>
          </p:cNvPr>
          <p:cNvSpPr/>
          <p:nvPr/>
        </p:nvSpPr>
        <p:spPr>
          <a:xfrm rot="5400000">
            <a:off x="8182951" y="1378548"/>
            <a:ext cx="109155" cy="1004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288423C-6ADA-19E3-F663-734C08D7D248}"/>
              </a:ext>
            </a:extLst>
          </p:cNvPr>
          <p:cNvSpPr/>
          <p:nvPr/>
        </p:nvSpPr>
        <p:spPr>
          <a:xfrm rot="5400000">
            <a:off x="8326204" y="1378548"/>
            <a:ext cx="109155" cy="100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982DFF6-49AD-2644-3495-6A535CF58EBD}"/>
              </a:ext>
            </a:extLst>
          </p:cNvPr>
          <p:cNvSpPr/>
          <p:nvPr/>
        </p:nvSpPr>
        <p:spPr>
          <a:xfrm rot="5400000">
            <a:off x="8464620" y="1378548"/>
            <a:ext cx="109155" cy="100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182AD35-3F0A-94EF-029D-03F71B28A674}"/>
              </a:ext>
            </a:extLst>
          </p:cNvPr>
          <p:cNvSpPr/>
          <p:nvPr/>
        </p:nvSpPr>
        <p:spPr>
          <a:xfrm rot="5400000">
            <a:off x="8603036" y="1378548"/>
            <a:ext cx="109155" cy="100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E1C2581-EB4F-1E7A-ABFF-6C1495F28AC7}"/>
              </a:ext>
            </a:extLst>
          </p:cNvPr>
          <p:cNvSpPr/>
          <p:nvPr/>
        </p:nvSpPr>
        <p:spPr>
          <a:xfrm rot="5400000">
            <a:off x="8735864" y="1378548"/>
            <a:ext cx="109155" cy="1004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E6194D7-5017-8A36-77AB-58CDE0BFC86B}"/>
              </a:ext>
            </a:extLst>
          </p:cNvPr>
          <p:cNvSpPr/>
          <p:nvPr/>
        </p:nvSpPr>
        <p:spPr>
          <a:xfrm rot="5400000">
            <a:off x="8874489" y="1378548"/>
            <a:ext cx="109155" cy="1004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459BD4B-80EB-D5E0-C78E-034793EEAD51}"/>
              </a:ext>
            </a:extLst>
          </p:cNvPr>
          <p:cNvSpPr/>
          <p:nvPr/>
        </p:nvSpPr>
        <p:spPr>
          <a:xfrm rot="5400000">
            <a:off x="9017742" y="1378548"/>
            <a:ext cx="109155" cy="10047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670ACD-B26A-B484-E188-90CC1C63399D}"/>
              </a:ext>
            </a:extLst>
          </p:cNvPr>
          <p:cNvSpPr/>
          <p:nvPr/>
        </p:nvSpPr>
        <p:spPr>
          <a:xfrm rot="5400000">
            <a:off x="9156158" y="1378548"/>
            <a:ext cx="109155" cy="1004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98B8500-DFF6-7A45-DA2A-6F55AC18B739}"/>
              </a:ext>
            </a:extLst>
          </p:cNvPr>
          <p:cNvSpPr/>
          <p:nvPr/>
        </p:nvSpPr>
        <p:spPr>
          <a:xfrm rot="5400000">
            <a:off x="9294574" y="1378548"/>
            <a:ext cx="109155" cy="10047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8" name="右箭头 37">
            <a:extLst>
              <a:ext uri="{FF2B5EF4-FFF2-40B4-BE49-F238E27FC236}">
                <a16:creationId xmlns:a16="http://schemas.microsoft.com/office/drawing/2014/main" id="{B9F76CB1-D10A-4472-1449-681F6162BB5C}"/>
              </a:ext>
            </a:extLst>
          </p:cNvPr>
          <p:cNvSpPr/>
          <p:nvPr/>
        </p:nvSpPr>
        <p:spPr>
          <a:xfrm>
            <a:off x="7407752" y="1405327"/>
            <a:ext cx="466248" cy="4571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39F0993-65EA-26E7-44F1-716352E7F7E1}"/>
                  </a:ext>
                </a:extLst>
              </p:cNvPr>
              <p:cNvSpPr txBox="1"/>
              <p:nvPr/>
            </p:nvSpPr>
            <p:spPr>
              <a:xfrm>
                <a:off x="7972422" y="986887"/>
                <a:ext cx="1535567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</m:e>
                      <m:sup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422" y="986887"/>
                <a:ext cx="1535567" cy="380810"/>
              </a:xfrm>
              <a:prstGeom prst="rect">
                <a:avLst/>
              </a:prstGeom>
              <a:blipFill rotWithShape="1">
                <a:blip r:embed="rId8"/>
                <a:stretch>
                  <a:fillRect l="-41" t="-25" r="9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3BD6DDF8-59FA-3384-CF5D-0D3D44B5BF7F}"/>
              </a:ext>
            </a:extLst>
          </p:cNvPr>
          <p:cNvSpPr txBox="1"/>
          <p:nvPr/>
        </p:nvSpPr>
        <p:spPr>
          <a:xfrm>
            <a:off x="2227557" y="2563371"/>
            <a:ext cx="3175328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Small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ini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: clear condensation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C0E7411-9713-DADD-6A15-B2997530E5DE}"/>
              </a:ext>
            </a:extLst>
          </p:cNvPr>
          <p:cNvSpPr txBox="1"/>
          <p:nvPr/>
        </p:nvSpPr>
        <p:spPr>
          <a:xfrm>
            <a:off x="6275608" y="2553373"/>
            <a:ext cx="2815731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Large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ini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: no condensation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8FCC1D-1BBB-282F-379B-217B7EB7AB9B}"/>
              </a:ext>
            </a:extLst>
          </p:cNvPr>
          <p:cNvSpPr txBox="1"/>
          <p:nvPr/>
        </p:nvSpPr>
        <p:spPr>
          <a:xfrm>
            <a:off x="6645864" y="2117868"/>
            <a:ext cx="56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Each column is the weight of a neuron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ACA605-4B12-4CAD-567D-C46E1EB38555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5A0F33E-169B-E2D7-1B66-1874AF9926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0" y="2975022"/>
            <a:ext cx="10225117" cy="32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6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FFD2D-242F-9D50-2149-4EE0DE98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07B61-FE13-BFDC-CEA8-67327C123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6C18E0-F21E-5532-972C-626639B99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1925" b="4564"/>
          <a:stretch/>
        </p:blipFill>
        <p:spPr>
          <a:xfrm>
            <a:off x="3078361" y="213473"/>
            <a:ext cx="6321057" cy="61015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9F8921-0D57-6005-5A43-2E658D9DAEA4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10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2179-B803-A0DA-2EFE-9BD2D312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58C0D-36BC-A99A-D284-BDBAB425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嵌入结构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3B1C3-4D78-E057-28BE-C46AEDC533C8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193894-10BC-773A-4235-F8179131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385"/>
            <a:ext cx="12192000" cy="36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9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Mechanisms underlying initialization effect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24968" y="1508033"/>
            <a:ext cx="191879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Small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82088" y="1487593"/>
            <a:ext cx="1637455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95368" y="1204076"/>
            <a:ext cx="2436952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Low complexity as possible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16827" y="1204076"/>
            <a:ext cx="1943704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Only learn 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four anchor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2045304" y="1767721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4158583" y="1770925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6888480" y="1774967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8438" y="3041733"/>
            <a:ext cx="1886866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Large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42189" y="2758096"/>
            <a:ext cx="163745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Vey slight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74687" y="2762269"/>
            <a:ext cx="225503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Large 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complexity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444862" y="2796868"/>
            <a:ext cx="2659739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Easily fit ten 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sym. maps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045304" y="3358926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4140799" y="3352252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5" name="右箭头 44"/>
          <p:cNvSpPr/>
          <p:nvPr/>
        </p:nvSpPr>
        <p:spPr>
          <a:xfrm>
            <a:off x="6888480" y="3361039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53" name="右箭头 52"/>
          <p:cNvSpPr/>
          <p:nvPr/>
        </p:nvSpPr>
        <p:spPr>
          <a:xfrm>
            <a:off x="9305112" y="1767721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137982" y="1205008"/>
            <a:ext cx="2054017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Generalize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on inference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5" name="右箭头 54"/>
          <p:cNvSpPr/>
          <p:nvPr/>
        </p:nvSpPr>
        <p:spPr>
          <a:xfrm>
            <a:off x="9318168" y="3316315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104601" y="2796868"/>
            <a:ext cx="2054017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Generalize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on sym. map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6305" y="4461671"/>
            <a:ext cx="1886866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Very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Large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550201" y="4461671"/>
            <a:ext cx="163745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No 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705394" y="4378174"/>
            <a:ext cx="225503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Very large 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complexity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449931" y="4461671"/>
            <a:ext cx="2659739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Easily all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fit maps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1" name="右箭头 60"/>
          <p:cNvSpPr/>
          <p:nvPr/>
        </p:nvSpPr>
        <p:spPr>
          <a:xfrm>
            <a:off x="2042408" y="5008588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62" name="右箭头 61"/>
          <p:cNvSpPr/>
          <p:nvPr/>
        </p:nvSpPr>
        <p:spPr>
          <a:xfrm>
            <a:off x="4137903" y="5001914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63" name="右箭头 62"/>
          <p:cNvSpPr/>
          <p:nvPr/>
        </p:nvSpPr>
        <p:spPr>
          <a:xfrm>
            <a:off x="6885584" y="5010701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64" name="右箭头 63"/>
          <p:cNvSpPr/>
          <p:nvPr/>
        </p:nvSpPr>
        <p:spPr>
          <a:xfrm>
            <a:off x="9315272" y="4965977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137233" y="4467142"/>
            <a:ext cx="2054017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No Generalize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F335E1-20B5-0A3A-4CEA-1A8F46C34041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0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6" grpId="0"/>
      <p:bldP spid="17" grpId="0" animBg="1"/>
      <p:bldP spid="19" grpId="0" animBg="1"/>
      <p:bldP spid="21" grpId="0" animBg="1"/>
      <p:bldP spid="24" grpId="0"/>
      <p:bldP spid="28" grpId="0"/>
      <p:bldP spid="42" grpId="0"/>
      <p:bldP spid="43" grpId="0" animBg="1"/>
      <p:bldP spid="44" grpId="0" animBg="1"/>
      <p:bldP spid="45" grpId="0" animBg="1"/>
      <p:bldP spid="53" grpId="0" animBg="1"/>
      <p:bldP spid="54" grpId="0"/>
      <p:bldP spid="55" grpId="0" animBg="1"/>
      <p:bldP spid="56" grpId="0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7F06C-68FE-5DDE-A893-67318E7DB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1F73A-EA95-67C6-69DB-324D9024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small? How large?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778BFD6-7079-BA6F-54DA-08C9A3A49D88}"/>
              </a:ext>
            </a:extLst>
          </p:cNvPr>
          <p:cNvSpPr/>
          <p:nvPr/>
        </p:nvSpPr>
        <p:spPr>
          <a:xfrm>
            <a:off x="828674" y="2505073"/>
            <a:ext cx="2505075" cy="1638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Deep Net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EE013E1-0F34-6896-51AF-F4CB32511A9D}"/>
                  </a:ext>
                </a:extLst>
              </p:cNvPr>
              <p:cNvSpPr txBox="1"/>
              <p:nvPr/>
            </p:nvSpPr>
            <p:spPr>
              <a:xfrm>
                <a:off x="-100013" y="4479803"/>
                <a:ext cx="62960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𝑚𝑎𝑔𝑖𝑐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#</m:t>
                        </m:r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 </a:t>
                </a: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EE013E1-0F34-6896-51AF-F4CB32511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013" y="4479803"/>
                <a:ext cx="6296025" cy="1200329"/>
              </a:xfrm>
              <a:prstGeom prst="rect">
                <a:avLst/>
              </a:prstGeom>
              <a:blipFill>
                <a:blip r:embed="rId2"/>
                <a:stretch>
                  <a:fillRect l="-97" b="-15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EF66D8-5659-0924-33AF-3AFD52EBAEFE}"/>
                  </a:ext>
                </a:extLst>
              </p:cNvPr>
              <p:cNvSpPr txBox="1"/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EF66D8-5659-0924-33AF-3AFD52EB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036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26F14-12A2-5641-1D54-D42FE973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DE3AB-0870-5271-EBC4-A1DF9D81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small? How large?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20F71A4-EC22-8E85-4911-F90143BCF6AE}"/>
              </a:ext>
            </a:extLst>
          </p:cNvPr>
          <p:cNvSpPr/>
          <p:nvPr/>
        </p:nvSpPr>
        <p:spPr>
          <a:xfrm>
            <a:off x="4819650" y="2771795"/>
            <a:ext cx="2000249" cy="10572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Smaller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4F28721-E62E-2CBD-1879-CB9CF17F9D36}"/>
                  </a:ext>
                </a:extLst>
              </p:cNvPr>
              <p:cNvSpPr txBox="1"/>
              <p:nvPr/>
            </p:nvSpPr>
            <p:spPr>
              <a:xfrm>
                <a:off x="2671761" y="4375028"/>
                <a:ext cx="62960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𝑚𝑎𝑔𝑖𝑐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#</m:t>
                        </m:r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 </a:t>
                </a: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4F28721-E62E-2CBD-1879-CB9CF17F9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761" y="4375028"/>
                <a:ext cx="6296025" cy="1200329"/>
              </a:xfrm>
              <a:prstGeom prst="rect">
                <a:avLst/>
              </a:prstGeom>
              <a:blipFill>
                <a:blip r:embed="rId2"/>
                <a:stretch>
                  <a:fillRect b="-15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6631375-A485-BBED-C6AE-7562B8C7DEAF}"/>
                  </a:ext>
                </a:extLst>
              </p:cNvPr>
              <p:cNvSpPr txBox="1"/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6631375-A485-BBED-C6AE-7562B8C7D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乘号 5">
            <a:extLst>
              <a:ext uri="{FF2B5EF4-FFF2-40B4-BE49-F238E27FC236}">
                <a16:creationId xmlns:a16="http://schemas.microsoft.com/office/drawing/2014/main" id="{6F684D31-2FA7-087F-2C3A-16423A79DDDE}"/>
              </a:ext>
            </a:extLst>
          </p:cNvPr>
          <p:cNvSpPr/>
          <p:nvPr/>
        </p:nvSpPr>
        <p:spPr>
          <a:xfrm>
            <a:off x="8391525" y="3368821"/>
            <a:ext cx="3543300" cy="329565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88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3B2E8-38D0-E529-E82D-3D39F662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8A4F4-45DB-4410-BECF-FD9F3F55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small? How large?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2ADEDD4-3333-B9B3-F5E4-2CFB28C94CDB}"/>
              </a:ext>
            </a:extLst>
          </p:cNvPr>
          <p:cNvSpPr/>
          <p:nvPr/>
        </p:nvSpPr>
        <p:spPr>
          <a:xfrm>
            <a:off x="3609975" y="2390774"/>
            <a:ext cx="4638675" cy="2044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Larger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AEB46A-51AF-7AF3-D203-E008D607792E}"/>
                  </a:ext>
                </a:extLst>
              </p:cNvPr>
              <p:cNvSpPr txBox="1"/>
              <p:nvPr/>
            </p:nvSpPr>
            <p:spPr>
              <a:xfrm>
                <a:off x="2671761" y="4375028"/>
                <a:ext cx="62960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𝑚𝑎𝑔𝑖𝑐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#</m:t>
                        </m:r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 </a:t>
                </a: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AEB46A-51AF-7AF3-D203-E008D6077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761" y="4375028"/>
                <a:ext cx="6296025" cy="1200329"/>
              </a:xfrm>
              <a:prstGeom prst="rect">
                <a:avLst/>
              </a:prstGeom>
              <a:blipFill>
                <a:blip r:embed="rId2"/>
                <a:stretch>
                  <a:fillRect b="-15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10452B3-CD75-03B5-F4ED-6AAF1EB1203C}"/>
                  </a:ext>
                </a:extLst>
              </p:cNvPr>
              <p:cNvSpPr txBox="1"/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10452B3-CD75-03B5-F4ED-6AAF1EB12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乘号 5">
            <a:extLst>
              <a:ext uri="{FF2B5EF4-FFF2-40B4-BE49-F238E27FC236}">
                <a16:creationId xmlns:a16="http://schemas.microsoft.com/office/drawing/2014/main" id="{D448A034-932E-DB16-4252-B9854AA2F194}"/>
              </a:ext>
            </a:extLst>
          </p:cNvPr>
          <p:cNvSpPr/>
          <p:nvPr/>
        </p:nvSpPr>
        <p:spPr>
          <a:xfrm>
            <a:off x="8391524" y="2562225"/>
            <a:ext cx="3800475" cy="4102246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68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DEAA9-CE1F-2436-1402-2241D2B8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initialization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1FC5F97-EE49-9E16-20B3-72EC0947294C}"/>
                  </a:ext>
                </a:extLst>
              </p:cNvPr>
              <p:cNvSpPr txBox="1"/>
              <p:nvPr/>
            </p:nvSpPr>
            <p:spPr>
              <a:xfrm>
                <a:off x="1" y="3172868"/>
                <a:ext cx="12192000" cy="219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 </a:t>
                </a: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1FC5F97-EE49-9E16-20B3-72EC09472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172868"/>
                <a:ext cx="12192000" cy="2193421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0C24B55-75EA-A907-EF3C-B8A804B91071}"/>
                  </a:ext>
                </a:extLst>
              </p:cNvPr>
              <p:cNvSpPr txBox="1"/>
              <p:nvPr/>
            </p:nvSpPr>
            <p:spPr>
              <a:xfrm>
                <a:off x="2982686" y="1409911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0C24B55-75EA-A907-EF3C-B8A804B91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686" y="1409911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5DBEB63-0B9B-5054-E970-DA97B4932F60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; Zhou, Zhou, Jin Luo, Zhang*, Xu*,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2022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825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66BB3-23F9-BA4A-9340-13C4CC0DA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29929-2C25-42B3-E8C1-6C3B4571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initialization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615F323-CF40-7F24-845B-B22CA1D050C4}"/>
                  </a:ext>
                </a:extLst>
              </p:cNvPr>
              <p:cNvSpPr txBox="1"/>
              <p:nvPr/>
            </p:nvSpPr>
            <p:spPr>
              <a:xfrm>
                <a:off x="1" y="3172868"/>
                <a:ext cx="6095999" cy="219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 </a:t>
                </a: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615F323-CF40-7F24-845B-B22CA1D05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172868"/>
                <a:ext cx="6095999" cy="2193421"/>
              </a:xfrm>
              <a:prstGeom prst="rect">
                <a:avLst/>
              </a:prstGeom>
              <a:blipFill>
                <a:blip r:embed="rId2"/>
                <a:stretch>
                  <a:fillRect l="-30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21BF08-22C1-DAB5-2A90-EB51536595FA}"/>
                  </a:ext>
                </a:extLst>
              </p:cNvPr>
              <p:cNvSpPr txBox="1"/>
              <p:nvPr/>
            </p:nvSpPr>
            <p:spPr>
              <a:xfrm>
                <a:off x="2982686" y="1409911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0C24B55-75EA-A907-EF3C-B8A804B91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686" y="1409911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A776275-9DE4-8564-45C5-53B4AF66E786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; Zhou, Zhou, Jin Luo, Zhang*, Xu*,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2022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58144A-7B19-643C-E504-D368FD65E971}"/>
                  </a:ext>
                </a:extLst>
              </p:cNvPr>
              <p:cNvSpPr txBox="1"/>
              <p:nvPr/>
            </p:nvSpPr>
            <p:spPr>
              <a:xfrm>
                <a:off x="6343651" y="3057965"/>
                <a:ext cx="584834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Thm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: For different network sizes,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𝛾</m:t>
                    </m:r>
                  </m:oMath>
                </a14:m>
                <a:r>
                  <a:rPr kumimoji="0" lang="zh-CN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stays the same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  <a:sym typeface="Wingdings" panose="05000000000000000000" pitchFamily="2" charset="2"/>
                  </a:rPr>
                  <a:t>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  <a:sym typeface="Wingdings" panose="05000000000000000000" pitchFamily="2" charset="2"/>
                  </a:rPr>
                  <a:t>similar behavior</a:t>
                </a:r>
                <a:endPara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58144A-7B19-643C-E504-D368FD65E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1" y="3057965"/>
                <a:ext cx="5848348" cy="2862322"/>
              </a:xfrm>
              <a:prstGeom prst="rect">
                <a:avLst/>
              </a:prstGeom>
              <a:blipFill>
                <a:blip r:embed="rId4"/>
                <a:stretch>
                  <a:fillRect l="-3233" t="-3412" r="-3024" b="-7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30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73DCC-1FE2-9E9B-946E-D29E9C68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54D2C-5014-7AE5-F689-33E739034B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43946"/>
            <a:ext cx="12192000" cy="62071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What is Memorization &amp; Reasoning?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115A81D-7EAE-D7E9-257E-55A2AB595104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Definition by examples.</a:t>
            </a:r>
          </a:p>
        </p:txBody>
      </p:sp>
    </p:spTree>
    <p:extLst>
      <p:ext uri="{BB962C8B-B14F-4D97-AF65-F5344CB8AC3E}">
        <p14:creationId xmlns:p14="http://schemas.microsoft.com/office/powerpoint/2010/main" val="4196915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Complexity restriction is the key!</a:t>
            </a:r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 of weight decay and </a:t>
            </a:r>
            <a:r>
              <a:rPr lang="en-US" altLang="zh-CN" dirty="0" err="1"/>
              <a:t>lr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2574" y="1900844"/>
            <a:ext cx="5426851" cy="4232604"/>
          </a:xfrm>
        </p:spPr>
      </p:pic>
      <p:sp>
        <p:nvSpPr>
          <p:cNvPr id="6" name="文本框 5"/>
          <p:cNvSpPr txBox="1"/>
          <p:nvPr/>
        </p:nvSpPr>
        <p:spPr>
          <a:xfrm>
            <a:off x="667905" y="1338513"/>
            <a:ext cx="583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Large wd + large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lr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within a certain range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)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7" name="右箭头 21"/>
          <p:cNvSpPr/>
          <p:nvPr/>
        </p:nvSpPr>
        <p:spPr>
          <a:xfrm>
            <a:off x="6409407" y="1569238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46191" y="1384126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Condense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9" name="右箭头 21"/>
          <p:cNvSpPr/>
          <p:nvPr/>
        </p:nvSpPr>
        <p:spPr>
          <a:xfrm>
            <a:off x="8488601" y="1569238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11721" y="1384126"/>
            <a:ext cx="279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Inferential solution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34FFC8-B99F-B147-7C2A-4D4213870B9E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Zhongwang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Zhang,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Pengxiao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Lin, Zhiwei Wang, Yaoyu Zhang, Zhi-Qin John Xu*, Initialization is Critical to Whether Transformers Fit Composite Functions by Reasoning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lang="zh-CN" altLang="en-US" sz="1400" dirty="0">
              <a:solidFill>
                <a:srgbClr val="FFFFFF"/>
              </a:solidFill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070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Verification in more experiments!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167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Diffusion 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E5F413-85B3-CDE5-E0FC-729123CC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217"/>
          <a:stretch/>
        </p:blipFill>
        <p:spPr>
          <a:xfrm>
            <a:off x="131610" y="1051442"/>
            <a:ext cx="3314118" cy="47551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30B0E-CDB0-DD47-50AC-DE6FBB60595B}"/>
              </a:ext>
            </a:extLst>
          </p:cNvPr>
          <p:cNvSpPr txBox="1"/>
          <p:nvPr/>
        </p:nvSpPr>
        <p:spPr>
          <a:xfrm>
            <a:off x="5761464" y="958893"/>
            <a:ext cx="38954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effectLst/>
                <a:latin typeface="Helvetica" pitchFamily="2" charset="0"/>
              </a:rPr>
              <a:t> failure mode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E6DD0C-D6DB-2D99-B9F1-F25CB70E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6" b="46214"/>
          <a:stretch/>
        </p:blipFill>
        <p:spPr>
          <a:xfrm>
            <a:off x="4341972" y="1984916"/>
            <a:ext cx="2377395" cy="2442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5AB741-CB59-5F57-9EFE-073A4A0F7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70"/>
          <a:stretch/>
        </p:blipFill>
        <p:spPr>
          <a:xfrm>
            <a:off x="8386148" y="1984916"/>
            <a:ext cx="2377395" cy="24421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E791AD-9780-5B8E-C2AB-4A8B4F622A07}"/>
              </a:ext>
            </a:extLst>
          </p:cNvPr>
          <p:cNvSpPr txBox="1"/>
          <p:nvPr/>
        </p:nvSpPr>
        <p:spPr>
          <a:xfrm>
            <a:off x="4917351" y="4570535"/>
            <a:ext cx="12266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effectLst/>
                <a:latin typeface="Helvetica" pitchFamily="2" charset="0"/>
              </a:rPr>
              <a:t>011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44F483-2FD4-B338-880F-6E3EA78FCD43}"/>
              </a:ext>
            </a:extLst>
          </p:cNvPr>
          <p:cNvSpPr txBox="1"/>
          <p:nvPr/>
        </p:nvSpPr>
        <p:spPr>
          <a:xfrm>
            <a:off x="9043639" y="4427033"/>
            <a:ext cx="12266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effectLst/>
                <a:latin typeface="Helvetica" pitchFamily="2" charset="0"/>
              </a:rPr>
              <a:t>010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597E15-026B-C3EE-A10D-5E7C9479B55B}"/>
              </a:ext>
            </a:extLst>
          </p:cNvPr>
          <p:cNvSpPr txBox="1"/>
          <p:nvPr/>
        </p:nvSpPr>
        <p:spPr>
          <a:xfrm>
            <a:off x="7090410" y="5806557"/>
            <a:ext cx="389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 Okawa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2024, </a:t>
            </a:r>
            <a:r>
              <a:rPr lang="en-US" altLang="zh-CN" dirty="0" err="1">
                <a:effectLst/>
                <a:latin typeface="Helvetica" pitchFamily="2" charset="0"/>
              </a:rPr>
              <a:t>NeurIPS</a:t>
            </a:r>
            <a:r>
              <a:rPr lang="en-US" altLang="zh-CN" dirty="0">
                <a:effectLst/>
                <a:latin typeface="Helvetica" pitchFamily="2" charset="0"/>
              </a:rPr>
              <a:t> 2024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F715ED-EE5D-DDFE-A74F-0085BB57A287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Zhiwei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2501.08537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965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Diffusion 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E5F413-85B3-CDE5-E0FC-729123CC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9" y="1051442"/>
            <a:ext cx="11928781" cy="47551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D21BCA-E496-056A-979A-051B9A712B3E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Zhiwei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2501.08537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9562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670AA-2BCD-1A6C-2B07-87EABF4C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语言任务逐渐显示推理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CD71B-EA52-77A5-5796-E989C1E2A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187M 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/>
              <a:t>40B</a:t>
            </a:r>
            <a:r>
              <a:rPr lang="zh-CN" altLang="en-US" dirty="0"/>
              <a:t>数据</a:t>
            </a:r>
            <a:endParaRPr lang="en-US" altLang="zh-CN" dirty="0"/>
          </a:p>
          <a:p>
            <a:r>
              <a:rPr lang="en-US" altLang="zh-CN" dirty="0"/>
              <a:t>Weight Decay=0</a:t>
            </a:r>
          </a:p>
          <a:p>
            <a:r>
              <a:rPr lang="en-US" altLang="zh-CN" dirty="0"/>
              <a:t>Initialization scale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FCC9DD-9470-2994-9784-530794354747}"/>
                  </a:ext>
                </a:extLst>
              </p:cNvPr>
              <p:cNvSpPr txBox="1"/>
              <p:nvPr/>
            </p:nvSpPr>
            <p:spPr>
              <a:xfrm>
                <a:off x="2167793" y="817830"/>
                <a:ext cx="22352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𝛾</m:t>
                      </m:r>
                      <m:r>
                        <a:rPr kumimoji="1" lang="en-US" altLang="zh-CN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=0.1</m:t>
                      </m:r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FCC9DD-9470-2994-9784-530794354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793" y="817830"/>
                <a:ext cx="2235200" cy="646331"/>
              </a:xfrm>
              <a:prstGeom prst="rect">
                <a:avLst/>
              </a:prstGeom>
              <a:blipFill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CBE9FB0-704B-F532-E1CB-296DF1277B88}"/>
              </a:ext>
            </a:extLst>
          </p:cNvPr>
          <p:cNvSpPr txBox="1"/>
          <p:nvPr/>
        </p:nvSpPr>
        <p:spPr>
          <a:xfrm>
            <a:off x="668010" y="4126877"/>
            <a:ext cx="248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未见过的法律文本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大部分预测不对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CAB73C-5CF1-B843-94C6-84E138BF5B1F}"/>
              </a:ext>
            </a:extLst>
          </p:cNvPr>
          <p:cNvSpPr txBox="1"/>
          <p:nvPr/>
        </p:nvSpPr>
        <p:spPr>
          <a:xfrm>
            <a:off x="668010" y="3051964"/>
            <a:ext cx="248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红色：预测概率低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绿色：预测概率高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A11037-66C2-1BCF-E126-1FCCF074B02D}"/>
              </a:ext>
            </a:extLst>
          </p:cNvPr>
          <p:cNvSpPr txBox="1"/>
          <p:nvPr/>
        </p:nvSpPr>
        <p:spPr>
          <a:xfrm>
            <a:off x="0" y="6334780"/>
            <a:ext cx="988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Arxiv:2505.23013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1E402C-0939-470C-F06E-06D783622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7"/>
          <a:stretch/>
        </p:blipFill>
        <p:spPr>
          <a:xfrm>
            <a:off x="3636672" y="925303"/>
            <a:ext cx="8432729" cy="53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12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670AA-2BCD-1A6C-2B07-87EABF4C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语言任务逐渐显示推理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CD71B-EA52-77A5-5796-E989C1E2A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187M 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/>
              <a:t>40B</a:t>
            </a:r>
            <a:r>
              <a:rPr lang="zh-CN" altLang="en-US" dirty="0"/>
              <a:t>数据</a:t>
            </a:r>
            <a:endParaRPr lang="en-US" altLang="zh-CN" dirty="0"/>
          </a:p>
          <a:p>
            <a:r>
              <a:rPr lang="en-US" altLang="zh-CN" dirty="0"/>
              <a:t>Weight Decay=0</a:t>
            </a:r>
          </a:p>
          <a:p>
            <a:r>
              <a:rPr lang="en-US" altLang="zh-CN" dirty="0"/>
              <a:t>Initialization scale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FCC9DD-9470-2994-9784-530794354747}"/>
                  </a:ext>
                </a:extLst>
              </p:cNvPr>
              <p:cNvSpPr txBox="1"/>
              <p:nvPr/>
            </p:nvSpPr>
            <p:spPr>
              <a:xfrm>
                <a:off x="2167793" y="817830"/>
                <a:ext cx="22352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𝛾</m:t>
                      </m:r>
                      <m:r>
                        <a:rPr kumimoji="1" lang="en-US" altLang="zh-CN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FCC9DD-9470-2994-9784-530794354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793" y="817830"/>
                <a:ext cx="2235200" cy="646331"/>
              </a:xfrm>
              <a:prstGeom prst="rect">
                <a:avLst/>
              </a:prstGeom>
              <a:blipFill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CBE9FB0-704B-F532-E1CB-296DF1277B88}"/>
              </a:ext>
            </a:extLst>
          </p:cNvPr>
          <p:cNvSpPr txBox="1"/>
          <p:nvPr/>
        </p:nvSpPr>
        <p:spPr>
          <a:xfrm>
            <a:off x="668010" y="4126877"/>
            <a:ext cx="248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未见过的法律文本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语法和见过预测准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CAB73C-5CF1-B843-94C6-84E138BF5B1F}"/>
              </a:ext>
            </a:extLst>
          </p:cNvPr>
          <p:cNvSpPr txBox="1"/>
          <p:nvPr/>
        </p:nvSpPr>
        <p:spPr>
          <a:xfrm>
            <a:off x="668010" y="3051964"/>
            <a:ext cx="248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红色：预测概率低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绿色：预测概率高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A11037-66C2-1BCF-E126-1FCCF074B02D}"/>
              </a:ext>
            </a:extLst>
          </p:cNvPr>
          <p:cNvSpPr txBox="1"/>
          <p:nvPr/>
        </p:nvSpPr>
        <p:spPr>
          <a:xfrm>
            <a:off x="0" y="6334780"/>
            <a:ext cx="988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Arxiv:2505.23013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1E402C-0939-470C-F06E-06D7836226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" r="1582"/>
          <a:stretch/>
        </p:blipFill>
        <p:spPr>
          <a:xfrm>
            <a:off x="3525548" y="925303"/>
            <a:ext cx="8631773" cy="53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14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670AA-2BCD-1A6C-2B07-87EABF4C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语言任务逐渐显示推理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CD71B-EA52-77A5-5796-E989C1E2A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187M 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/>
              <a:t>40B</a:t>
            </a:r>
            <a:r>
              <a:rPr lang="zh-CN" altLang="en-US" dirty="0"/>
              <a:t>数据</a:t>
            </a:r>
            <a:endParaRPr lang="en-US" altLang="zh-CN" dirty="0"/>
          </a:p>
          <a:p>
            <a:r>
              <a:rPr lang="en-US" altLang="zh-CN" dirty="0"/>
              <a:t>Weight Decay=0</a:t>
            </a:r>
          </a:p>
          <a:p>
            <a:r>
              <a:rPr lang="en-US" altLang="zh-CN" dirty="0"/>
              <a:t>Initialization scale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FCC9DD-9470-2994-9784-530794354747}"/>
                  </a:ext>
                </a:extLst>
              </p:cNvPr>
              <p:cNvSpPr txBox="1"/>
              <p:nvPr/>
            </p:nvSpPr>
            <p:spPr>
              <a:xfrm>
                <a:off x="2167793" y="817830"/>
                <a:ext cx="22352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𝛾</m:t>
                      </m:r>
                      <m:r>
                        <a:rPr kumimoji="1" lang="en-US" altLang="zh-CN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FCC9DD-9470-2994-9784-530794354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793" y="817830"/>
                <a:ext cx="2235200" cy="646331"/>
              </a:xfrm>
              <a:prstGeom prst="rect">
                <a:avLst/>
              </a:prstGeom>
              <a:blipFill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CBE9FB0-704B-F532-E1CB-296DF1277B88}"/>
              </a:ext>
            </a:extLst>
          </p:cNvPr>
          <p:cNvSpPr txBox="1"/>
          <p:nvPr/>
        </p:nvSpPr>
        <p:spPr>
          <a:xfrm>
            <a:off x="668010" y="4126877"/>
            <a:ext cx="248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未见过的法律文本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情景推理预测准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CAB73C-5CF1-B843-94C6-84E138BF5B1F}"/>
              </a:ext>
            </a:extLst>
          </p:cNvPr>
          <p:cNvSpPr txBox="1"/>
          <p:nvPr/>
        </p:nvSpPr>
        <p:spPr>
          <a:xfrm>
            <a:off x="668010" y="3051964"/>
            <a:ext cx="248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红色：预测概率低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绿色：预测概率高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A11037-66C2-1BCF-E126-1FCCF074B02D}"/>
              </a:ext>
            </a:extLst>
          </p:cNvPr>
          <p:cNvSpPr txBox="1"/>
          <p:nvPr/>
        </p:nvSpPr>
        <p:spPr>
          <a:xfrm>
            <a:off x="0" y="6334780"/>
            <a:ext cx="988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Arxiv:2505.23013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1E402C-0939-470C-F06E-06D7836226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" r="720"/>
          <a:stretch/>
        </p:blipFill>
        <p:spPr>
          <a:xfrm>
            <a:off x="3631052" y="925303"/>
            <a:ext cx="8631773" cy="53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693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639AD-17AB-AF76-AB5E-86202D35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偏推理数据提升明显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A4B5AA-90CB-AE03-7C04-05CD02B8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92" y="820012"/>
            <a:ext cx="7565044" cy="4801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1FD8FD-BDAE-64DC-9C05-E70D534FA856}"/>
                  </a:ext>
                </a:extLst>
              </p:cNvPr>
              <p:cNvSpPr txBox="1"/>
              <p:nvPr/>
            </p:nvSpPr>
            <p:spPr>
              <a:xfrm>
                <a:off x="187036" y="5714822"/>
                <a:ext cx="113119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3600" dirty="0">
                    <a:solidFill>
                      <a:schemeClr val="tx2"/>
                    </a:solidFill>
                  </a:rPr>
                  <a:t>应用在盘古</a:t>
                </a:r>
                <a:r>
                  <a:rPr lang="en-US" altLang="zh-CN" sz="3600" dirty="0">
                    <a:solidFill>
                      <a:schemeClr val="tx2"/>
                    </a:solidFill>
                  </a:rPr>
                  <a:t>135B</a:t>
                </a:r>
                <a:r>
                  <a:rPr lang="zh-CN" altLang="en-US" sz="3600" dirty="0">
                    <a:solidFill>
                      <a:schemeClr val="tx2"/>
                    </a:solidFill>
                  </a:rPr>
                  <a:t>大模型，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~1</m:t>
                    </m:r>
                  </m:oMath>
                </a14:m>
                <a:endParaRPr lang="zh-CN" alt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1FD8FD-BDAE-64DC-9C05-E70D534FA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6" y="5714822"/>
                <a:ext cx="11311995" cy="646331"/>
              </a:xfrm>
              <a:prstGeom prst="rect">
                <a:avLst/>
              </a:prstGeom>
              <a:blipFill>
                <a:blip r:embed="rId3"/>
                <a:stretch>
                  <a:fillRect l="-1671" t="-19811" b="-35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2A104A5-E30B-5562-3D4C-1A53D6BD7A97}"/>
              </a:ext>
            </a:extLst>
          </p:cNvPr>
          <p:cNvSpPr txBox="1"/>
          <p:nvPr/>
        </p:nvSpPr>
        <p:spPr>
          <a:xfrm>
            <a:off x="0" y="6334780"/>
            <a:ext cx="988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Arxiv:2505.23013 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860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6AD3E-69C7-6C66-0E20-22C2AA36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Scaling law in data, 0.8B 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E03924-19E1-3D4B-A42A-24F48768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1" y="814788"/>
            <a:ext cx="7466393" cy="5423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E1A6FF7-27C2-F11B-3C3F-4ACD3C418A22}"/>
                  </a:ext>
                </a:extLst>
              </p:cNvPr>
              <p:cNvSpPr txBox="1"/>
              <p:nvPr/>
            </p:nvSpPr>
            <p:spPr>
              <a:xfrm>
                <a:off x="6978938" y="814788"/>
                <a:ext cx="5213062" cy="1748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</a:rPr>
                  <a:t>: </a:t>
                </a:r>
                <a:r>
                  <a:rPr kumimoji="1" lang="zh-CN" altLang="en-US" sz="24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24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E1A6FF7-27C2-F11B-3C3F-4ACD3C418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38" y="814788"/>
                <a:ext cx="5213062" cy="1748556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63D14D0-0CC6-C1B9-5085-F97F90B61A3F}"/>
              </a:ext>
            </a:extLst>
          </p:cNvPr>
          <p:cNvSpPr txBox="1"/>
          <p:nvPr/>
        </p:nvSpPr>
        <p:spPr>
          <a:xfrm>
            <a:off x="7557074" y="2874461"/>
            <a:ext cx="42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FF8946"/>
                </a:solidFill>
              </a:rPr>
              <a:t>调节标准差</a:t>
            </a:r>
            <a:r>
              <a:rPr lang="en-US" altLang="zh-CN" sz="2400" b="1" dirty="0">
                <a:solidFill>
                  <a:srgbClr val="FF8946"/>
                </a:solidFill>
              </a:rPr>
              <a:t>: </a:t>
            </a:r>
            <a:r>
              <a:rPr lang="zh-CN" altLang="en-US" sz="2400" dirty="0"/>
              <a:t>大数据，增益缓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9467EA4-69F7-81BB-40DE-4701A87C730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273905" y="3105294"/>
            <a:ext cx="283169" cy="1543398"/>
          </a:xfrm>
          <a:prstGeom prst="straightConnector1">
            <a:avLst/>
          </a:prstGeom>
          <a:ln w="57150">
            <a:solidFill>
              <a:srgbClr val="FF894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17FBA631-84CF-D3E2-7B1B-2A8F32CBF77A}"/>
              </a:ext>
            </a:extLst>
          </p:cNvPr>
          <p:cNvSpPr/>
          <p:nvPr/>
        </p:nvSpPr>
        <p:spPr>
          <a:xfrm>
            <a:off x="1061884" y="814788"/>
            <a:ext cx="595835" cy="530265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8601ADE-123B-154A-4988-1EE2C71037C2}"/>
              </a:ext>
            </a:extLst>
          </p:cNvPr>
          <p:cNvSpPr/>
          <p:nvPr/>
        </p:nvSpPr>
        <p:spPr>
          <a:xfrm>
            <a:off x="6830470" y="4713585"/>
            <a:ext cx="767899" cy="651849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50229BB-B69B-836D-C9A2-C9602A04411A}"/>
              </a:ext>
            </a:extLst>
          </p:cNvPr>
          <p:cNvCxnSpPr>
            <a:cxnSpLocks/>
          </p:cNvCxnSpPr>
          <p:nvPr/>
        </p:nvCxnSpPr>
        <p:spPr>
          <a:xfrm flipH="1" flipV="1">
            <a:off x="1616423" y="1073096"/>
            <a:ext cx="5881657" cy="1979388"/>
          </a:xfrm>
          <a:prstGeom prst="straightConnector1">
            <a:avLst/>
          </a:prstGeom>
          <a:ln w="57150">
            <a:solidFill>
              <a:srgbClr val="FF894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5BB8BB9-8142-546F-859B-AEC5E91DD92E}"/>
              </a:ext>
            </a:extLst>
          </p:cNvPr>
          <p:cNvCxnSpPr>
            <a:cxnSpLocks/>
          </p:cNvCxnSpPr>
          <p:nvPr/>
        </p:nvCxnSpPr>
        <p:spPr>
          <a:xfrm flipV="1">
            <a:off x="1893693" y="2874461"/>
            <a:ext cx="1517230" cy="1502860"/>
          </a:xfrm>
          <a:prstGeom prst="straightConnector1">
            <a:avLst/>
          </a:prstGeom>
          <a:ln w="57150">
            <a:solidFill>
              <a:srgbClr val="5EBEC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A9E6354-B9D8-09F0-31A9-1ECF0E26343F}"/>
              </a:ext>
            </a:extLst>
          </p:cNvPr>
          <p:cNvCxnSpPr>
            <a:cxnSpLocks/>
          </p:cNvCxnSpPr>
          <p:nvPr/>
        </p:nvCxnSpPr>
        <p:spPr>
          <a:xfrm flipV="1">
            <a:off x="1893693" y="3105293"/>
            <a:ext cx="2147365" cy="1272028"/>
          </a:xfrm>
          <a:prstGeom prst="straightConnector1">
            <a:avLst/>
          </a:prstGeom>
          <a:ln w="57150">
            <a:solidFill>
              <a:srgbClr val="CC7AB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AD9A445-EBFA-4D0C-1ACB-A671FA87934C}"/>
                  </a:ext>
                </a:extLst>
              </p:cNvPr>
              <p:cNvSpPr txBox="1"/>
              <p:nvPr/>
            </p:nvSpPr>
            <p:spPr>
              <a:xfrm>
                <a:off x="1112017" y="4482752"/>
                <a:ext cx="4253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b="1" dirty="0">
                    <a:solidFill>
                      <a:schemeClr val="tx2"/>
                    </a:solidFill>
                  </a:rPr>
                  <a:t>调节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CN" sz="2400" b="1" dirty="0">
                    <a:solidFill>
                      <a:schemeClr val="tx2"/>
                    </a:solidFill>
                  </a:rPr>
                  <a:t>:</a:t>
                </a:r>
                <a:r>
                  <a:rPr lang="en-US" altLang="zh-CN" sz="2400" b="1" dirty="0">
                    <a:solidFill>
                      <a:srgbClr val="FF8946"/>
                    </a:solidFill>
                  </a:rPr>
                  <a:t> </a:t>
                </a:r>
                <a:r>
                  <a:rPr lang="zh-CN" altLang="en-US" sz="2400" dirty="0"/>
                  <a:t>稳定降低测试误差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AD9A445-EBFA-4D0C-1ACB-A671FA879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17" y="4482752"/>
                <a:ext cx="4253683" cy="461665"/>
              </a:xfrm>
              <a:prstGeom prst="rect">
                <a:avLst/>
              </a:prstGeom>
              <a:blipFill>
                <a:blip r:embed="rId4"/>
                <a:stretch>
                  <a:fillRect l="-2149" t="-1710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45108C4-350F-4D0E-B2DD-EFDB072CDC0E}"/>
              </a:ext>
            </a:extLst>
          </p:cNvPr>
          <p:cNvSpPr txBox="1"/>
          <p:nvPr/>
        </p:nvSpPr>
        <p:spPr>
          <a:xfrm>
            <a:off x="7557074" y="5324814"/>
            <a:ext cx="4253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tx2"/>
                </a:solidFill>
              </a:rPr>
              <a:t>调节标准差</a:t>
            </a:r>
            <a:r>
              <a:rPr lang="en-US" altLang="zh-CN" sz="1600" b="1" dirty="0">
                <a:solidFill>
                  <a:schemeClr val="tx2"/>
                </a:solidFill>
              </a:rPr>
              <a:t>: </a:t>
            </a:r>
            <a:r>
              <a:rPr lang="zh-CN" altLang="en-US" sz="1600" b="1" dirty="0">
                <a:solidFill>
                  <a:schemeClr val="tx2"/>
                </a:solidFill>
              </a:rPr>
              <a:t>不同宽度的部分用同一个标准差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78AC4A-CDBA-6FB8-8D6C-76CDE85E596E}"/>
              </a:ext>
            </a:extLst>
          </p:cNvPr>
          <p:cNvSpPr txBox="1"/>
          <p:nvPr/>
        </p:nvSpPr>
        <p:spPr>
          <a:xfrm>
            <a:off x="0" y="6334780"/>
            <a:ext cx="988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Arxiv:2505.23013 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5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  <p:bldP spid="28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B1951E8-AD61-6303-D6AF-D4829D456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9"/>
          <a:stretch/>
        </p:blipFill>
        <p:spPr bwMode="auto">
          <a:xfrm>
            <a:off x="878115" y="1400629"/>
            <a:ext cx="1892029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1EAE5AD-F64E-CFAB-AF33-ECF02DC08F01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Memorization &amp; Reasoning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5E50A3-D7BD-5255-8316-EE0965EA5993}"/>
              </a:ext>
            </a:extLst>
          </p:cNvPr>
          <p:cNvSpPr txBox="1"/>
          <p:nvPr/>
        </p:nvSpPr>
        <p:spPr>
          <a:xfrm>
            <a:off x="7142444" y="938964"/>
            <a:ext cx="26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1221084-40AC-A306-D433-7340207F9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9"/>
          <a:stretch/>
        </p:blipFill>
        <p:spPr bwMode="auto">
          <a:xfrm>
            <a:off x="6020838" y="4159933"/>
            <a:ext cx="5069461" cy="197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A7928EF-F230-E0C8-7381-7797886254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116"/>
          <a:stretch/>
        </p:blipFill>
        <p:spPr>
          <a:xfrm>
            <a:off x="6130398" y="1557651"/>
            <a:ext cx="4639544" cy="20590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CDE6D6-76DB-7638-5969-D5793E5408FD}"/>
              </a:ext>
            </a:extLst>
          </p:cNvPr>
          <p:cNvSpPr txBox="1"/>
          <p:nvPr/>
        </p:nvSpPr>
        <p:spPr>
          <a:xfrm>
            <a:off x="7185625" y="3751706"/>
            <a:ext cx="3029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Star catalog manuscript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6859D4-2FA1-D7A5-470C-D89DE5226165}"/>
              </a:ext>
            </a:extLst>
          </p:cNvPr>
          <p:cNvSpPr txBox="1"/>
          <p:nvPr/>
        </p:nvSpPr>
        <p:spPr>
          <a:xfrm>
            <a:off x="306438" y="3922012"/>
            <a:ext cx="3048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Tycho Brahe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1546-1601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E3EF6-74FA-4046-59B0-77A90B02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CD08A3-8343-78BB-10E5-06458813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" y="814788"/>
            <a:ext cx="7598642" cy="52284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5E5644-97CA-8541-C568-5E3CAE26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Scaling law in data, 0.8B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318803A-54C4-691E-5F33-F97596818FD3}"/>
                  </a:ext>
                </a:extLst>
              </p:cNvPr>
              <p:cNvSpPr txBox="1"/>
              <p:nvPr/>
            </p:nvSpPr>
            <p:spPr>
              <a:xfrm>
                <a:off x="6978938" y="814788"/>
                <a:ext cx="5213062" cy="1748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</a:rPr>
                  <a:t>: </a:t>
                </a:r>
                <a:r>
                  <a:rPr kumimoji="1" lang="zh-CN" altLang="en-US" sz="24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24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318803A-54C4-691E-5F33-F9759681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38" y="814788"/>
                <a:ext cx="5213062" cy="1748556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A4D3C4C-F6C7-DF0C-C417-15BAE91B7DAC}"/>
              </a:ext>
            </a:extLst>
          </p:cNvPr>
          <p:cNvSpPr txBox="1"/>
          <p:nvPr/>
        </p:nvSpPr>
        <p:spPr>
          <a:xfrm>
            <a:off x="7557074" y="2874461"/>
            <a:ext cx="42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FF8946"/>
                </a:solidFill>
              </a:rPr>
              <a:t>调节标准差</a:t>
            </a:r>
            <a:r>
              <a:rPr lang="en-US" altLang="zh-CN" sz="2400" b="1" dirty="0">
                <a:solidFill>
                  <a:srgbClr val="FF8946"/>
                </a:solidFill>
              </a:rPr>
              <a:t>: </a:t>
            </a:r>
            <a:r>
              <a:rPr lang="zh-CN" altLang="en-US" sz="2400" dirty="0"/>
              <a:t>大模型，增益缓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FBC64F5-8204-FC1D-7795-5BD4E1C9C7B1}"/>
              </a:ext>
            </a:extLst>
          </p:cNvPr>
          <p:cNvCxnSpPr>
            <a:cxnSpLocks/>
          </p:cNvCxnSpPr>
          <p:nvPr/>
        </p:nvCxnSpPr>
        <p:spPr>
          <a:xfrm flipH="1">
            <a:off x="6141228" y="3052484"/>
            <a:ext cx="1356852" cy="638961"/>
          </a:xfrm>
          <a:prstGeom prst="straightConnector1">
            <a:avLst/>
          </a:prstGeom>
          <a:ln w="57150">
            <a:solidFill>
              <a:srgbClr val="FF894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6AA7C42-5950-E3AB-F2D6-64AEFE4E9C65}"/>
              </a:ext>
            </a:extLst>
          </p:cNvPr>
          <p:cNvCxnSpPr>
            <a:cxnSpLocks/>
          </p:cNvCxnSpPr>
          <p:nvPr/>
        </p:nvCxnSpPr>
        <p:spPr>
          <a:xfrm flipV="1">
            <a:off x="1893693" y="2990973"/>
            <a:ext cx="690224" cy="1386348"/>
          </a:xfrm>
          <a:prstGeom prst="straightConnector1">
            <a:avLst/>
          </a:prstGeom>
          <a:ln w="57150">
            <a:solidFill>
              <a:srgbClr val="5EBEC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E560C82-EF02-2802-5BD3-3CB93898E7D5}"/>
              </a:ext>
            </a:extLst>
          </p:cNvPr>
          <p:cNvCxnSpPr>
            <a:cxnSpLocks/>
          </p:cNvCxnSpPr>
          <p:nvPr/>
        </p:nvCxnSpPr>
        <p:spPr>
          <a:xfrm flipV="1">
            <a:off x="1893693" y="3105293"/>
            <a:ext cx="2147365" cy="1272028"/>
          </a:xfrm>
          <a:prstGeom prst="straightConnector1">
            <a:avLst/>
          </a:prstGeom>
          <a:ln w="57150">
            <a:solidFill>
              <a:srgbClr val="CC7AB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1B0F863-D217-D9E4-BD50-A70FE6E446C3}"/>
                  </a:ext>
                </a:extLst>
              </p:cNvPr>
              <p:cNvSpPr txBox="1"/>
              <p:nvPr/>
            </p:nvSpPr>
            <p:spPr>
              <a:xfrm>
                <a:off x="1112017" y="4482752"/>
                <a:ext cx="4253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b="1" dirty="0">
                    <a:solidFill>
                      <a:schemeClr val="tx2"/>
                    </a:solidFill>
                  </a:rPr>
                  <a:t>调节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CN" sz="2400" b="1" dirty="0">
                    <a:solidFill>
                      <a:schemeClr val="tx2"/>
                    </a:solidFill>
                  </a:rPr>
                  <a:t>:</a:t>
                </a:r>
                <a:r>
                  <a:rPr lang="en-US" altLang="zh-CN" sz="2400" b="1" dirty="0">
                    <a:solidFill>
                      <a:srgbClr val="FF8946"/>
                    </a:solidFill>
                  </a:rPr>
                  <a:t> </a:t>
                </a:r>
                <a:r>
                  <a:rPr lang="zh-CN" altLang="en-US" sz="2400" dirty="0"/>
                  <a:t>稳定降低测试误差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1B0F863-D217-D9E4-BD50-A70FE6E44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17" y="4482752"/>
                <a:ext cx="4253683" cy="461665"/>
              </a:xfrm>
              <a:prstGeom prst="rect">
                <a:avLst/>
              </a:prstGeom>
              <a:blipFill>
                <a:blip r:embed="rId4"/>
                <a:stretch>
                  <a:fillRect l="-2149" t="-1710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E58F14B-C26F-6D55-A379-AC02600D35B8}"/>
              </a:ext>
            </a:extLst>
          </p:cNvPr>
          <p:cNvSpPr txBox="1"/>
          <p:nvPr/>
        </p:nvSpPr>
        <p:spPr>
          <a:xfrm>
            <a:off x="7557074" y="5324814"/>
            <a:ext cx="4253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tx2"/>
                </a:solidFill>
              </a:rPr>
              <a:t>调节标准差</a:t>
            </a:r>
            <a:r>
              <a:rPr lang="en-US" altLang="zh-CN" sz="1600" b="1" dirty="0">
                <a:solidFill>
                  <a:schemeClr val="tx2"/>
                </a:solidFill>
              </a:rPr>
              <a:t>: </a:t>
            </a:r>
            <a:r>
              <a:rPr lang="zh-CN" altLang="en-US" sz="1600" b="1" dirty="0">
                <a:solidFill>
                  <a:schemeClr val="tx2"/>
                </a:solidFill>
              </a:rPr>
              <a:t>不同宽度的部分用同一个标准差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71F04A-EB15-D6A3-B42E-006C97B69763}"/>
              </a:ext>
            </a:extLst>
          </p:cNvPr>
          <p:cNvSpPr txBox="1"/>
          <p:nvPr/>
        </p:nvSpPr>
        <p:spPr>
          <a:xfrm>
            <a:off x="0" y="6334780"/>
            <a:ext cx="988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Arxiv:2505.23013 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97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8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Addition task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585720" y="1605667"/>
            <a:ext cx="6456680" cy="4447540"/>
            <a:chOff x="12186" y="5406"/>
            <a:chExt cx="5514" cy="423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64" y="5513"/>
              <a:ext cx="5136" cy="413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2186" y="5406"/>
              <a:ext cx="1054" cy="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51460" y="899280"/>
                <a:ext cx="11814160" cy="9422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</a:rPr>
                  <a:t>Addition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𝑎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𝑐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   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𝑎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 [0, 999]</m:t>
                    </m:r>
                  </m:oMath>
                </a14:m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</a:rPr>
                  <a:t>.   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</a:rPr>
                  <a:t>Test on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𝑎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 [400, 600]</m:t>
                    </m:r>
                  </m:oMath>
                </a14:m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  <a:sym typeface="+mn-ea"/>
                  </a:rPr>
                  <a:t>,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  <a:sym typeface="+mn-ea"/>
                  </a:rPr>
                  <a:t>train on the other data.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" y="899280"/>
                <a:ext cx="11814160" cy="942220"/>
              </a:xfrm>
              <a:prstGeom prst="rect">
                <a:avLst/>
              </a:prstGeom>
              <a:blipFill>
                <a:blip r:embed="rId3"/>
                <a:stretch>
                  <a:fillRect l="-430" r="-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52955D5-9A26-E5E6-D12D-F378FA8F9B1D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315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realistic compositional dataset</a:t>
            </a:r>
            <a:endParaRPr lang="zh-CN" altLang="en-US" dirty="0"/>
          </a:p>
        </p:txBody>
      </p:sp>
      <p:pic>
        <p:nvPicPr>
          <p:cNvPr id="4" name="图片 3" descr="SCAN+COGS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35" y="3050540"/>
            <a:ext cx="10921365" cy="30841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70355" y="930275"/>
            <a:ext cx="104013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SCAN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   IN: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33984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turn right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after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jump twice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OUT: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I_JUMP I_JUMP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33984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I_TURN_RIGHT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COGS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   IN: A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cake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33984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rolled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. OUT: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cake ( x _ 1 )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AND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33984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roll . theme ( x _ 2 , x _ 1 )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70355" y="1945005"/>
            <a:ext cx="90150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I.D: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Generalization of 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ifferent combinations of primitives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O.O.D: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Generalization of specific primitives to unseen sentence patterns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C9D6BF-F59F-8017-BF86-8C81C876BECC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0836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SlimPajama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2550" y="806440"/>
            <a:ext cx="12109450" cy="977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Different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 initialization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GPT-2 Medium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+ 33B GitHub section (&amp;22B Wikipedia section) of SlimPajama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Cambria Math" panose="02040503050406030204" pitchFamily="18" charset="0"/>
              <a:ea typeface="黑体"/>
              <a:cs typeface="Cambria Math" panose="020405030504060302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379470" y="1921520"/>
            <a:ext cx="5180330" cy="4276090"/>
            <a:chOff x="5512" y="3611"/>
            <a:chExt cx="6683" cy="6103"/>
          </a:xfrm>
        </p:grpSpPr>
        <p:sp>
          <p:nvSpPr>
            <p:cNvPr id="5" name="矩形 4"/>
            <p:cNvSpPr/>
            <p:nvPr/>
          </p:nvSpPr>
          <p:spPr>
            <a:xfrm>
              <a:off x="5512" y="3875"/>
              <a:ext cx="1462" cy="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rcRect t="1269"/>
            <a:stretch>
              <a:fillRect/>
            </a:stretch>
          </p:blipFill>
          <p:spPr>
            <a:xfrm>
              <a:off x="6147" y="3802"/>
              <a:ext cx="6048" cy="591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107" y="3611"/>
              <a:ext cx="827" cy="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DA78A96-8301-8E71-2E44-75D854728CD1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6860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realistic reasoning dataset</a:t>
            </a:r>
            <a:endParaRPr lang="zh-CN" altLang="en-US" dirty="0"/>
          </a:p>
        </p:txBody>
      </p:sp>
      <p:pic>
        <p:nvPicPr>
          <p:cNvPr id="3" name="图片 2" descr="prontoqa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03" y="1595755"/>
            <a:ext cx="9377680" cy="35185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ABE4CC-4CF4-2FFE-6C12-FB06E652E429}"/>
              </a:ext>
            </a:extLst>
          </p:cNvPr>
          <p:cNvSpPr txBox="1"/>
          <p:nvPr/>
        </p:nvSpPr>
        <p:spPr>
          <a:xfrm>
            <a:off x="602343" y="2345709"/>
            <a:ext cx="2019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More data, more steps to memorize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A1B28EB-A9B9-6C74-2E9B-62EAF7100DBA}"/>
              </a:ext>
            </a:extLst>
          </p:cNvPr>
          <p:cNvCxnSpPr/>
          <p:nvPr/>
        </p:nvCxnSpPr>
        <p:spPr>
          <a:xfrm flipV="1">
            <a:off x="2158093" y="3011666"/>
            <a:ext cx="971550" cy="617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99968D9-B9DB-7F07-EE83-85A13BCDD71A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Zhiwei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2501.08537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060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5B053-A95C-3AC9-2518-6BCBEFE0D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8A53A-A05D-9BBB-1600-ED38DAAE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zh-CN" altLang="en-US" dirty="0"/>
              <a:t>预测新的实验</a:t>
            </a:r>
          </a:p>
        </p:txBody>
      </p:sp>
    </p:spTree>
    <p:extLst>
      <p:ext uri="{BB962C8B-B14F-4D97-AF65-F5344CB8AC3E}">
        <p14:creationId xmlns:p14="http://schemas.microsoft.com/office/powerpoint/2010/main" val="2391806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Prediction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24968" y="825214"/>
            <a:ext cx="1166223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inferential complexity (IC): #(non-inferential group) keeping symmetry 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00" y="1433602"/>
            <a:ext cx="10488600" cy="478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1600" y="2042160"/>
                <a:ext cx="120904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;1,1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;1,2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;2,1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;1,3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;3,1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;1,4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;4,1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;2,2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;2,3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;3,2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;2,4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;4,2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;3,3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;3,4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;4,3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kumimoji="1" lang="en-US" altLang="zh-CN" sz="20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;4,4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;4,4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2042160"/>
                <a:ext cx="12090400" cy="1323439"/>
              </a:xfrm>
              <a:prstGeom prst="rect">
                <a:avLst/>
              </a:prstGeom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24968" y="1512422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/>
              <a:t>EX:</a:t>
            </a:r>
            <a:endParaRPr kumimoji="1"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2BCA33-2604-CD5E-69D2-851C37F908B3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6762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Prediction</a:t>
            </a:r>
            <a:r>
              <a:rPr kumimoji="1" lang="zh-CN" altLang="en-US" dirty="0"/>
              <a:t>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4968" y="825214"/>
            <a:ext cx="1166223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Reasoning complexity (RC): #(non-Rnferential group) keeping symmetry 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00" y="1433602"/>
            <a:ext cx="10488600" cy="478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1600" y="2042160"/>
                <a:ext cx="120904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;1,1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kumimoji="1" lang="en-US" altLang="zh-CN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;1,2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;2,1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;1,3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;3,1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;1,4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;4,1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;2,2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;2,3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;3,2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;2,4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;4,2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;3,3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;3,4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;4,3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;4,4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;4,4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2042160"/>
                <a:ext cx="12090400" cy="1323439"/>
              </a:xfrm>
              <a:prstGeom prst="rect">
                <a:avLst/>
              </a:prstGeom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24968" y="1512422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/>
              <a:t>EX:</a:t>
            </a:r>
            <a:endParaRPr kumimoji="1"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9916048" y="248198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/>
              <a:t>IC=3</a:t>
            </a:r>
            <a:endParaRPr kumimoji="1"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400" y="3538369"/>
            <a:ext cx="191879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Small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09520" y="3517929"/>
            <a:ext cx="1637455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22800" y="3234412"/>
            <a:ext cx="2436952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Low complexity as possible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44259" y="3234412"/>
            <a:ext cx="1943704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Larger RC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More steps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1972736" y="3798057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4086015" y="3801261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6815912" y="3805303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1820" y="4854839"/>
            <a:ext cx="1886866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Large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75571" y="4571202"/>
            <a:ext cx="163745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Vey slight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08069" y="4575375"/>
            <a:ext cx="225503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Large 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complexity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478244" y="4609974"/>
            <a:ext cx="2659739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ten sym. maps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for any RC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2078686" y="5172032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4174181" y="5165358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6921862" y="5174145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9576530" y="5165358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137983" y="4609974"/>
            <a:ext cx="2054017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Similar steps for any RC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5A3D24-9CCC-0267-EED6-37C252C87630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41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8" grpId="0" animBg="1"/>
      <p:bldP spid="20" grpId="0" animBg="1"/>
      <p:bldP spid="26" grpId="0"/>
      <p:bldP spid="27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Prediction verified!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8719" y="953019"/>
            <a:ext cx="191879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Small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45839" y="932579"/>
            <a:ext cx="1637455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59119" y="649062"/>
            <a:ext cx="2436952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Low complexity as possible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80578" y="649062"/>
            <a:ext cx="1943704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Larger RC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latin typeface="Calibri" panose="020F0502020204030204"/>
                <a:ea typeface="微软雅黑" panose="020B0503020204020204" pitchFamily="34" charset="-122"/>
              </a:rPr>
              <a:t>More steps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1909055" y="1212707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4022334" y="1215911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6752231" y="1219953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077" y="1979056"/>
            <a:ext cx="1886866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Large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46828" y="1695419"/>
            <a:ext cx="163745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Vey slight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79326" y="1699592"/>
            <a:ext cx="225503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Large 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complexity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49501" y="1734191"/>
            <a:ext cx="2659739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ten sym. maps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for any RC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1949943" y="2296249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4045438" y="2289575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793119" y="2298362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9452858" y="2301406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009240" y="1734191"/>
            <a:ext cx="2054017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Similar steps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for any RC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7240" y="2905930"/>
            <a:ext cx="8204896" cy="33684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B9E13E-0C0A-614B-78BE-983D2CBA49EC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0875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A8152-3C45-2156-6A5F-D9742BD6C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推理复杂度为</a:t>
            </a:r>
            <a:r>
              <a:rPr lang="en-US" altLang="zh-CN" dirty="0"/>
              <a:t>1</a:t>
            </a:r>
            <a:r>
              <a:rPr lang="zh-CN" altLang="en-US" dirty="0"/>
              <a:t>的情况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D21A06-C27F-8A10-5527-7345BC452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将锚对 </a:t>
            </a:r>
            <a:r>
              <a:rPr lang="en-US" altLang="zh-CN" dirty="0"/>
              <a:t>(a, b) </a:t>
            </a:r>
            <a:r>
              <a:rPr lang="zh-CN" altLang="en-US" dirty="0"/>
              <a:t>和 </a:t>
            </a:r>
            <a:r>
              <a:rPr lang="en-US" altLang="zh-CN" dirty="0"/>
              <a:t>(b, a) </a:t>
            </a:r>
            <a:r>
              <a:rPr lang="zh-CN" altLang="en-US" dirty="0"/>
              <a:t>设置为违反组合规则的相同映射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2DBBFB-F236-9DB3-CAC5-05994E66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339" y="1438288"/>
            <a:ext cx="7535880" cy="47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4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0940-0816-C63F-571E-1C4C46B87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D3BBB62-31D1-30AA-9D20-C6DFFF3B2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9"/>
          <a:stretch/>
        </p:blipFill>
        <p:spPr bwMode="auto">
          <a:xfrm>
            <a:off x="878115" y="1400629"/>
            <a:ext cx="1892029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DB91CBE-500A-C236-8FBE-3AA44027315C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Memorization &amp; Reasoning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D8EC2D-9429-13B1-C483-DFED0FBD5F41}"/>
              </a:ext>
            </a:extLst>
          </p:cNvPr>
          <p:cNvSpPr txBox="1"/>
          <p:nvPr/>
        </p:nvSpPr>
        <p:spPr>
          <a:xfrm>
            <a:off x="618354" y="814705"/>
            <a:ext cx="26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5405A8-9253-C503-D30F-E47DB9DC4F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116"/>
          <a:stretch/>
        </p:blipFill>
        <p:spPr>
          <a:xfrm>
            <a:off x="878115" y="4364361"/>
            <a:ext cx="1892027" cy="8396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927C353-227B-47ED-7193-B02DC2E6F5F6}"/>
              </a:ext>
            </a:extLst>
          </p:cNvPr>
          <p:cNvSpPr txBox="1"/>
          <p:nvPr/>
        </p:nvSpPr>
        <p:spPr>
          <a:xfrm>
            <a:off x="306438" y="3922012"/>
            <a:ext cx="3048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Tycho Brahe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1546-1601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04892-3913-9B64-1F6E-9CF0C2A16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"/>
          <a:stretch/>
        </p:blipFill>
        <p:spPr bwMode="auto">
          <a:xfrm>
            <a:off x="3708915" y="1405416"/>
            <a:ext cx="1893600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3AFE22-BB10-CD56-EF7A-8A41E7923E59}"/>
              </a:ext>
            </a:extLst>
          </p:cNvPr>
          <p:cNvSpPr txBox="1"/>
          <p:nvPr/>
        </p:nvSpPr>
        <p:spPr>
          <a:xfrm>
            <a:off x="3566885" y="828534"/>
            <a:ext cx="226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9BDA02-DBBC-6C9A-3A43-7382D4814F49}"/>
              </a:ext>
            </a:extLst>
          </p:cNvPr>
          <p:cNvSpPr txBox="1"/>
          <p:nvPr/>
        </p:nvSpPr>
        <p:spPr>
          <a:xfrm>
            <a:off x="3657073" y="3922012"/>
            <a:ext cx="1997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Johannes Kepler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1572-1630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Picture 4" descr="开普勒三定律 - isMethod - 博客园">
            <a:extLst>
              <a:ext uri="{FF2B5EF4-FFF2-40B4-BE49-F238E27FC236}">
                <a16:creationId xmlns:a16="http://schemas.microsoft.com/office/drawing/2014/main" id="{DCE25A0E-73B4-028A-633F-0E3EB33E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16" y="2882852"/>
            <a:ext cx="4086974" cy="272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5361A5-86A8-EC48-E8F6-C68BE916D38A}"/>
              </a:ext>
            </a:extLst>
          </p:cNvPr>
          <p:cNvSpPr txBox="1"/>
          <p:nvPr/>
        </p:nvSpPr>
        <p:spPr>
          <a:xfrm>
            <a:off x="8002807" y="2211009"/>
            <a:ext cx="2165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Kepler's Laws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14E37EF-78F1-ED5C-E985-31F4AF661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9"/>
          <a:stretch/>
        </p:blipFill>
        <p:spPr bwMode="auto">
          <a:xfrm>
            <a:off x="550960" y="5277065"/>
            <a:ext cx="2546335" cy="99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40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7228-6EAF-A25D-6437-86A106E84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964BC606-CD47-51E8-66F4-EDDE16B16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"/>
          <a:stretch/>
        </p:blipFill>
        <p:spPr bwMode="auto">
          <a:xfrm>
            <a:off x="3708915" y="1400798"/>
            <a:ext cx="1893600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84062B9-F436-8A91-2DB9-388C4A362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9"/>
          <a:stretch/>
        </p:blipFill>
        <p:spPr bwMode="auto">
          <a:xfrm>
            <a:off x="878115" y="1400629"/>
            <a:ext cx="1892029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9A362FE-063C-B864-6B3D-82C5196911CA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Memorization &amp; Reasoning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BB52E5-7B94-5EB2-6B7B-BC01A91EC02C}"/>
              </a:ext>
            </a:extLst>
          </p:cNvPr>
          <p:cNvSpPr txBox="1"/>
          <p:nvPr/>
        </p:nvSpPr>
        <p:spPr>
          <a:xfrm>
            <a:off x="192314" y="819694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9CFFFC-118F-09D3-A8D6-42BAF8E4A369}"/>
              </a:ext>
            </a:extLst>
          </p:cNvPr>
          <p:cNvSpPr txBox="1"/>
          <p:nvPr/>
        </p:nvSpPr>
        <p:spPr>
          <a:xfrm>
            <a:off x="3566885" y="828534"/>
            <a:ext cx="226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ADE1B6-C544-F5C4-C31E-6D786E167E4F}"/>
              </a:ext>
            </a:extLst>
          </p:cNvPr>
          <p:cNvSpPr txBox="1"/>
          <p:nvPr/>
        </p:nvSpPr>
        <p:spPr>
          <a:xfrm>
            <a:off x="6700333" y="3918569"/>
            <a:ext cx="176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Isaac Newton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1643-1727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9F82DB-3EB5-DBFC-6FA2-FB4D4C14B294}"/>
              </a:ext>
            </a:extLst>
          </p:cNvPr>
          <p:cNvSpPr txBox="1"/>
          <p:nvPr/>
        </p:nvSpPr>
        <p:spPr>
          <a:xfrm>
            <a:off x="6426200" y="825038"/>
            <a:ext cx="226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Reasoning+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27FEF1-1B21-E838-7553-A08D7C903EFF}"/>
              </a:ext>
            </a:extLst>
          </p:cNvPr>
          <p:cNvSpPr txBox="1"/>
          <p:nvPr/>
        </p:nvSpPr>
        <p:spPr>
          <a:xfrm>
            <a:off x="306438" y="3922012"/>
            <a:ext cx="3048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Tycho Brahe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1546-1601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E19A0AE-08C9-2B5D-BF65-833F838A8A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116"/>
          <a:stretch/>
        </p:blipFill>
        <p:spPr>
          <a:xfrm>
            <a:off x="874035" y="4394684"/>
            <a:ext cx="1880502" cy="767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925367B0-7F4E-CCF8-C625-430A02078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9"/>
          <a:stretch/>
        </p:blipFill>
        <p:spPr bwMode="auto">
          <a:xfrm>
            <a:off x="710995" y="5348414"/>
            <a:ext cx="2201661" cy="8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9AB242E-A5E2-6970-8DB0-A0469D4D0B92}"/>
              </a:ext>
            </a:extLst>
          </p:cNvPr>
          <p:cNvSpPr txBox="1"/>
          <p:nvPr/>
        </p:nvSpPr>
        <p:spPr>
          <a:xfrm>
            <a:off x="3657073" y="3922012"/>
            <a:ext cx="1997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Johannes Kepler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1572-1630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4" name="Picture 4" descr="开普勒三定律 - isMethod - 博客园">
            <a:extLst>
              <a:ext uri="{FF2B5EF4-FFF2-40B4-BE49-F238E27FC236}">
                <a16:creationId xmlns:a16="http://schemas.microsoft.com/office/drawing/2014/main" id="{8BE6305B-9A85-EB2E-1C67-F5F14BB5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559" y="4711853"/>
            <a:ext cx="2160509" cy="144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D21D337-FE26-544D-2847-51F1DA98C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74" y="1400629"/>
            <a:ext cx="1879310" cy="23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113B6C-A26F-6420-B403-54CC17A28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9"/>
          <a:stretch/>
        </p:blipFill>
        <p:spPr bwMode="auto">
          <a:xfrm>
            <a:off x="9220516" y="2877127"/>
            <a:ext cx="2775882" cy="190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66667F9-089F-D44E-3376-FB851A699908}"/>
              </a:ext>
            </a:extLst>
          </p:cNvPr>
          <p:cNvSpPr txBox="1"/>
          <p:nvPr/>
        </p:nvSpPr>
        <p:spPr>
          <a:xfrm>
            <a:off x="10152742" y="3421742"/>
            <a:ext cx="95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F=ma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2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2M5MTlhYjQ4MzU3NjBhNTQ2NTc1ZjMwMzZmZWFjODMifQ==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8739</TotalTime>
  <Words>7519</Words>
  <Application>Microsoft Office PowerPoint</Application>
  <PresentationFormat>宽屏</PresentationFormat>
  <Paragraphs>905</Paragraphs>
  <Slides>79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79</vt:i4>
      </vt:variant>
    </vt:vector>
  </HeadingPairs>
  <TitlesOfParts>
    <vt:vector size="98" baseType="lpstr">
      <vt:lpstr>等线</vt:lpstr>
      <vt:lpstr>等线 Light</vt:lpstr>
      <vt:lpstr>黑体</vt:lpstr>
      <vt:lpstr>华文行楷</vt:lpstr>
      <vt:lpstr>微软雅黑</vt:lpstr>
      <vt:lpstr>Arial</vt:lpstr>
      <vt:lpstr>Book Antiqua</vt:lpstr>
      <vt:lpstr>Calibri</vt:lpstr>
      <vt:lpstr>Cambria Math</vt:lpstr>
      <vt:lpstr>Georgia</vt:lpstr>
      <vt:lpstr>Helvetica</vt:lpstr>
      <vt:lpstr>Segoe UI</vt:lpstr>
      <vt:lpstr>Segoe UI Light</vt:lpstr>
      <vt:lpstr>Times New Roman</vt:lpstr>
      <vt:lpstr>Wingdings</vt:lpstr>
      <vt:lpstr>1_OfficePLUS</vt:lpstr>
      <vt:lpstr>1_自定义设计方案</vt:lpstr>
      <vt:lpstr>2_自定义设计方案</vt:lpstr>
      <vt:lpstr>8_自定义设计方案</vt:lpstr>
      <vt:lpstr>PowerPoint 演示文稿</vt:lpstr>
      <vt:lpstr>SLC24A5基因表达量与皮肤颜色</vt:lpstr>
      <vt:lpstr>基因与超参数</vt:lpstr>
      <vt:lpstr>PowerPoint 演示文稿</vt:lpstr>
      <vt:lpstr>What is Memorization &amp; Reasoning?</vt:lpstr>
      <vt:lpstr>What is Memorization &amp; Reasoning?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Yes</vt:lpstr>
      <vt:lpstr>Reasoning example</vt:lpstr>
      <vt:lpstr>Reasoning example</vt:lpstr>
      <vt:lpstr>Reasoning example</vt:lpstr>
      <vt:lpstr>Reasoning example</vt:lpstr>
      <vt:lpstr>Reasoning example</vt:lpstr>
      <vt:lpstr>一个关键的超参数：γ</vt:lpstr>
      <vt:lpstr>现在, 且把 γ 当作是一个基因!</vt:lpstr>
      <vt:lpstr>Reasoning example</vt:lpstr>
      <vt:lpstr>推理与记忆的例子</vt:lpstr>
      <vt:lpstr>推理与记忆的例子</vt:lpstr>
      <vt:lpstr>推理与记忆的例子</vt:lpstr>
      <vt:lpstr>推理与记忆的例子</vt:lpstr>
      <vt:lpstr>Key hyper-parameter</vt:lpstr>
      <vt:lpstr>Anchor function</vt:lpstr>
      <vt:lpstr>NN to learn Anchor function</vt:lpstr>
      <vt:lpstr>Generalization for Anchor function</vt:lpstr>
      <vt:lpstr>训练中不出现34和43两个函数</vt:lpstr>
      <vt:lpstr>训练中不出现34和43两个函数</vt:lpstr>
      <vt:lpstr>训练中不出现34和43两个函数</vt:lpstr>
      <vt:lpstr>训练中不出现34和43两个函数</vt:lpstr>
      <vt:lpstr>Key hyper-parameter</vt:lpstr>
      <vt:lpstr>大模型初始化相图</vt:lpstr>
      <vt:lpstr>Does the net learn each anchor mapping?</vt:lpstr>
      <vt:lpstr>信息遮蔽</vt:lpstr>
      <vt:lpstr>复合映射性质变化</vt:lpstr>
      <vt:lpstr>单映射是否学到</vt:lpstr>
      <vt:lpstr>Why initialization matters?</vt:lpstr>
      <vt:lpstr>Key phenomenon: Condensation!</vt:lpstr>
      <vt:lpstr>Condensation with small initialization</vt:lpstr>
      <vt:lpstr>1d example: condensation with small initialization</vt:lpstr>
      <vt:lpstr>Evolution trajectory: change significantly</vt:lpstr>
      <vt:lpstr>Evolution trajectory: change significantly</vt:lpstr>
      <vt:lpstr>Small vs. large initialization</vt:lpstr>
      <vt:lpstr>Condensation in Transformer!</vt:lpstr>
      <vt:lpstr>Transformer</vt:lpstr>
      <vt:lpstr>Condensation of W^(Q(1)) by column</vt:lpstr>
      <vt:lpstr>Condensation of W^(Q(1)) by column</vt:lpstr>
      <vt:lpstr>Condensation of W^(Q(1)) by column</vt:lpstr>
      <vt:lpstr>PowerPoint 演示文稿</vt:lpstr>
      <vt:lpstr>嵌入结构</vt:lpstr>
      <vt:lpstr>Mechanisms underlying initialization effect</vt:lpstr>
      <vt:lpstr>How small? How large?</vt:lpstr>
      <vt:lpstr>How small? How large?</vt:lpstr>
      <vt:lpstr>How small? How large?</vt:lpstr>
      <vt:lpstr>Parameter initialization</vt:lpstr>
      <vt:lpstr>Parameter initialization</vt:lpstr>
      <vt:lpstr>Complexity restriction is the key!</vt:lpstr>
      <vt:lpstr>Effect of weight decay and lr</vt:lpstr>
      <vt:lpstr>Verification in more experiments!</vt:lpstr>
      <vt:lpstr>Diffusion model</vt:lpstr>
      <vt:lpstr>Diffusion model</vt:lpstr>
      <vt:lpstr>语言任务逐渐显示推理</vt:lpstr>
      <vt:lpstr>语言任务逐渐显示推理</vt:lpstr>
      <vt:lpstr>语言任务逐渐显示推理</vt:lpstr>
      <vt:lpstr>偏推理数据提升明显</vt:lpstr>
      <vt:lpstr>Scaling law in data, 0.8B Model</vt:lpstr>
      <vt:lpstr>Scaling law in data, 0.8B Model</vt:lpstr>
      <vt:lpstr>Addition task</vt:lpstr>
      <vt:lpstr>Other realistic compositional dataset</vt:lpstr>
      <vt:lpstr>SlimPajama</vt:lpstr>
      <vt:lpstr>Other realistic reasoning dataset</vt:lpstr>
      <vt:lpstr>预测新的实验</vt:lpstr>
      <vt:lpstr>Prediction</vt:lpstr>
      <vt:lpstr>Prediction：</vt:lpstr>
      <vt:lpstr>Prediction verified!</vt:lpstr>
      <vt:lpstr>推理复杂度为1的情况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zhiqin xu</cp:lastModifiedBy>
  <cp:revision>780</cp:revision>
  <dcterms:created xsi:type="dcterms:W3CDTF">2019-01-23T14:14:00Z</dcterms:created>
  <dcterms:modified xsi:type="dcterms:W3CDTF">2025-10-05T06:58:13Z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2052-12.1.0.17147</vt:lpwstr>
  </property>
  <property fmtid="{D5CDD505-2E9C-101B-9397-08002B2CF9AE}" pid="12" name="ICV">
    <vt:lpwstr>ED261D6BF4E1480B9AA6DB29BBAB09F9_12</vt:lpwstr>
  </property>
</Properties>
</file>